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4"/>
    <p:sldMasterId id="2147483766" r:id="rId5"/>
    <p:sldMasterId id="2147483791" r:id="rId6"/>
  </p:sldMasterIdLst>
  <p:notesMasterIdLst>
    <p:notesMasterId r:id="rId21"/>
  </p:notesMasterIdLst>
  <p:handoutMasterIdLst>
    <p:handoutMasterId r:id="rId22"/>
  </p:handoutMasterIdLst>
  <p:sldIdLst>
    <p:sldId id="350" r:id="rId7"/>
    <p:sldId id="443" r:id="rId8"/>
    <p:sldId id="448" r:id="rId9"/>
    <p:sldId id="446" r:id="rId10"/>
    <p:sldId id="445" r:id="rId11"/>
    <p:sldId id="453" r:id="rId12"/>
    <p:sldId id="444" r:id="rId13"/>
    <p:sldId id="442" r:id="rId14"/>
    <p:sldId id="454" r:id="rId15"/>
    <p:sldId id="452" r:id="rId16"/>
    <p:sldId id="447" r:id="rId17"/>
    <p:sldId id="455" r:id="rId18"/>
    <p:sldId id="456" r:id="rId19"/>
    <p:sldId id="457" r:id="rId20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629CA84-9BC5-4A49-AB4A-53A4291EC904}">
          <p14:sldIdLst>
            <p14:sldId id="350"/>
            <p14:sldId id="443"/>
            <p14:sldId id="448"/>
            <p14:sldId id="446"/>
            <p14:sldId id="445"/>
            <p14:sldId id="453"/>
            <p14:sldId id="444"/>
            <p14:sldId id="442"/>
          </p14:sldIdLst>
        </p14:section>
        <p14:section name="Section sans titre" id="{22E74822-7ECC-0D44-A8DA-977025B8C292}">
          <p14:sldIdLst>
            <p14:sldId id="454"/>
            <p14:sldId id="452"/>
            <p14:sldId id="447"/>
            <p14:sldId id="455"/>
            <p14:sldId id="45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phine souffre-lajus" initials="dsl" lastIdx="6" clrIdx="0">
    <p:extLst/>
  </p:cmAuthor>
  <p:cmAuthor id="2" name="Helene Roger" initials="HR" lastIdx="1" clrIdx="1">
    <p:extLst/>
  </p:cmAuthor>
  <p:cmAuthor id="3" name="Aurelie JOUSSET" initials="AJ" lastIdx="6" clrIdx="2">
    <p:extLst/>
  </p:cmAuthor>
  <p:cmAuthor id="4" name="Nadia YAKHELEF" initials="NY" lastIdx="20" clrIdx="3">
    <p:extLst/>
  </p:cmAuthor>
  <p:cmAuthor id="5" name="Rachel Demol-Domenach" initials="RD" lastIdx="7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11B"/>
    <a:srgbClr val="000000"/>
    <a:srgbClr val="FFFFFF"/>
    <a:srgbClr val="7C1021"/>
    <a:srgbClr val="C1131E"/>
    <a:srgbClr val="EF5A29"/>
    <a:srgbClr val="492C78"/>
    <a:srgbClr val="7E1751"/>
    <a:srgbClr val="ECACF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6" autoAdjust="0"/>
    <p:restoredTop sz="90985" autoAdjust="0"/>
  </p:normalViewPr>
  <p:slideViewPr>
    <p:cSldViewPr>
      <p:cViewPr>
        <p:scale>
          <a:sx n="75" d="100"/>
          <a:sy n="75" d="100"/>
        </p:scale>
        <p:origin x="1112" y="88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7-19T10:38:08.004" idx="3">
    <p:pos x="5483" y="212"/>
    <p:text>à enlever ?</p:text>
    <p:extLst>
      <p:ext uri="{C676402C-5697-4E1C-873F-D02D1690AC5C}">
        <p15:threadingInfo xmlns:p15="http://schemas.microsoft.com/office/powerpoint/2012/main" timeZoneBias="-120"/>
      </p:ext>
    </p:extLst>
  </p:cm>
  <p:cm authorId="4" dt="2018-07-19T15:03:49.150" idx="20">
    <p:pos x="5483" y="348"/>
    <p:text>pas possible de l'enlever c'est la preuve que des</p:text>
    <p:extLst>
      <p:ext uri="{C676402C-5697-4E1C-873F-D02D1690AC5C}">
        <p15:threadingInfo xmlns:p15="http://schemas.microsoft.com/office/powerpoint/2012/main" timeZoneBias="-120">
          <p15:parentCm authorId="5" idx="3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7-19T10:42:11.530" idx="4">
    <p:pos x="5092" y="212"/>
    <p:text>faible preval + FA irregulière (originaly IP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7-19T10:57:21.708" idx="6">
    <p:pos x="10" y="10"/>
    <p:text>A enlever car présentation un peu longue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8-07-19T10:33:19.372" idx="7">
    <p:pos x="4630" y="337"/>
    <p:text>adapté de UNICEF, (20XX)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2E66-2F34-418B-9F76-E4FC952110D7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0CEC-0FA3-4F42-A202-F3ED3419AD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174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9C45-CAA2-431A-93F6-87EF8A01928B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52B1-7DAE-4F21-901E-4639FE4D2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252B1-7DAE-4F21-901E-4639FE4D2A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95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252B1-7DAE-4F21-901E-4639FE4D2A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2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252B1-7DAE-4F21-901E-4639FE4D2A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02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 algn="ctr">
              <a:defRPr sz="2500" b="1">
                <a:solidFill>
                  <a:srgbClr val="C1131E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368000" y="3600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1800" b="1">
                <a:solidFill>
                  <a:srgbClr val="FE911B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7" name="Organigramme : Document 1"/>
          <p:cNvSpPr/>
          <p:nvPr userDrawn="1"/>
        </p:nvSpPr>
        <p:spPr>
          <a:xfrm rot="5400000">
            <a:off x="5460150" y="-2423363"/>
            <a:ext cx="1027375" cy="63403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40"/>
              <a:gd name="connsiteX1" fmla="*/ 21600 w 21600"/>
              <a:gd name="connsiteY1" fmla="*/ 0 h 21640"/>
              <a:gd name="connsiteX2" fmla="*/ 21600 w 21600"/>
              <a:gd name="connsiteY2" fmla="*/ 19308 h 21640"/>
              <a:gd name="connsiteX3" fmla="*/ 0 w 21600"/>
              <a:gd name="connsiteY3" fmla="*/ 20172 h 21640"/>
              <a:gd name="connsiteX4" fmla="*/ 0 w 21600"/>
              <a:gd name="connsiteY4" fmla="*/ 0 h 21640"/>
              <a:gd name="connsiteX0" fmla="*/ 0 w 21600"/>
              <a:gd name="connsiteY0" fmla="*/ 0 h 20637"/>
              <a:gd name="connsiteX1" fmla="*/ 21600 w 21600"/>
              <a:gd name="connsiteY1" fmla="*/ 0 h 20637"/>
              <a:gd name="connsiteX2" fmla="*/ 21600 w 21600"/>
              <a:gd name="connsiteY2" fmla="*/ 19308 h 20637"/>
              <a:gd name="connsiteX3" fmla="*/ 0 w 21600"/>
              <a:gd name="connsiteY3" fmla="*/ 20172 h 20637"/>
              <a:gd name="connsiteX4" fmla="*/ 0 w 21600"/>
              <a:gd name="connsiteY4" fmla="*/ 0 h 20637"/>
              <a:gd name="connsiteX0" fmla="*/ 0 w 21600"/>
              <a:gd name="connsiteY0" fmla="*/ 0 h 20582"/>
              <a:gd name="connsiteX1" fmla="*/ 21600 w 21600"/>
              <a:gd name="connsiteY1" fmla="*/ 0 h 20582"/>
              <a:gd name="connsiteX2" fmla="*/ 21600 w 21600"/>
              <a:gd name="connsiteY2" fmla="*/ 19308 h 20582"/>
              <a:gd name="connsiteX3" fmla="*/ 0 w 21600"/>
              <a:gd name="connsiteY3" fmla="*/ 20172 h 20582"/>
              <a:gd name="connsiteX4" fmla="*/ 0 w 21600"/>
              <a:gd name="connsiteY4" fmla="*/ 0 h 20582"/>
              <a:gd name="connsiteX0" fmla="*/ 0 w 21600"/>
              <a:gd name="connsiteY0" fmla="*/ 0 h 20394"/>
              <a:gd name="connsiteX1" fmla="*/ 21600 w 21600"/>
              <a:gd name="connsiteY1" fmla="*/ 0 h 20394"/>
              <a:gd name="connsiteX2" fmla="*/ 21600 w 21600"/>
              <a:gd name="connsiteY2" fmla="*/ 19308 h 20394"/>
              <a:gd name="connsiteX3" fmla="*/ 130 w 21600"/>
              <a:gd name="connsiteY3" fmla="*/ 19952 h 20394"/>
              <a:gd name="connsiteX4" fmla="*/ 0 w 21600"/>
              <a:gd name="connsiteY4" fmla="*/ 0 h 20394"/>
              <a:gd name="connsiteX0" fmla="*/ 0 w 21600"/>
              <a:gd name="connsiteY0" fmla="*/ 0 h 20403"/>
              <a:gd name="connsiteX1" fmla="*/ 21600 w 21600"/>
              <a:gd name="connsiteY1" fmla="*/ 0 h 20403"/>
              <a:gd name="connsiteX2" fmla="*/ 21600 w 21600"/>
              <a:gd name="connsiteY2" fmla="*/ 19308 h 20403"/>
              <a:gd name="connsiteX3" fmla="*/ 130 w 21600"/>
              <a:gd name="connsiteY3" fmla="*/ 19952 h 20403"/>
              <a:gd name="connsiteX4" fmla="*/ 0 w 21600"/>
              <a:gd name="connsiteY4" fmla="*/ 0 h 20403"/>
              <a:gd name="connsiteX0" fmla="*/ 0 w 21600"/>
              <a:gd name="connsiteY0" fmla="*/ 0 h 20491"/>
              <a:gd name="connsiteX1" fmla="*/ 21600 w 21600"/>
              <a:gd name="connsiteY1" fmla="*/ 0 h 20491"/>
              <a:gd name="connsiteX2" fmla="*/ 21535 w 21600"/>
              <a:gd name="connsiteY2" fmla="*/ 19777 h 20491"/>
              <a:gd name="connsiteX3" fmla="*/ 130 w 21600"/>
              <a:gd name="connsiteY3" fmla="*/ 19952 h 20491"/>
              <a:gd name="connsiteX4" fmla="*/ 0 w 21600"/>
              <a:gd name="connsiteY4" fmla="*/ 0 h 20491"/>
              <a:gd name="connsiteX0" fmla="*/ 0 w 21600"/>
              <a:gd name="connsiteY0" fmla="*/ 0 h 20288"/>
              <a:gd name="connsiteX1" fmla="*/ 21600 w 21600"/>
              <a:gd name="connsiteY1" fmla="*/ 0 h 20288"/>
              <a:gd name="connsiteX2" fmla="*/ 21535 w 21600"/>
              <a:gd name="connsiteY2" fmla="*/ 19777 h 20288"/>
              <a:gd name="connsiteX3" fmla="*/ 130 w 21600"/>
              <a:gd name="connsiteY3" fmla="*/ 19952 h 20288"/>
              <a:gd name="connsiteX4" fmla="*/ 0 w 21600"/>
              <a:gd name="connsiteY4" fmla="*/ 0 h 20288"/>
              <a:gd name="connsiteX0" fmla="*/ 0 w 21600"/>
              <a:gd name="connsiteY0" fmla="*/ 0 h 20401"/>
              <a:gd name="connsiteX1" fmla="*/ 21600 w 21600"/>
              <a:gd name="connsiteY1" fmla="*/ 0 h 20401"/>
              <a:gd name="connsiteX2" fmla="*/ 21535 w 21600"/>
              <a:gd name="connsiteY2" fmla="*/ 19777 h 20401"/>
              <a:gd name="connsiteX3" fmla="*/ 130 w 21600"/>
              <a:gd name="connsiteY3" fmla="*/ 19952 h 20401"/>
              <a:gd name="connsiteX4" fmla="*/ 0 w 21600"/>
              <a:gd name="connsiteY4" fmla="*/ 0 h 20401"/>
              <a:gd name="connsiteX0" fmla="*/ 0 w 21600"/>
              <a:gd name="connsiteY0" fmla="*/ 0 h 20354"/>
              <a:gd name="connsiteX1" fmla="*/ 21600 w 21600"/>
              <a:gd name="connsiteY1" fmla="*/ 0 h 20354"/>
              <a:gd name="connsiteX2" fmla="*/ 21535 w 21600"/>
              <a:gd name="connsiteY2" fmla="*/ 19777 h 20354"/>
              <a:gd name="connsiteX3" fmla="*/ 130 w 21600"/>
              <a:gd name="connsiteY3" fmla="*/ 19952 h 20354"/>
              <a:gd name="connsiteX4" fmla="*/ 0 w 21600"/>
              <a:gd name="connsiteY4" fmla="*/ 0 h 20354"/>
              <a:gd name="connsiteX0" fmla="*/ 72 w 21672"/>
              <a:gd name="connsiteY0" fmla="*/ 0 h 20593"/>
              <a:gd name="connsiteX1" fmla="*/ 21672 w 21672"/>
              <a:gd name="connsiteY1" fmla="*/ 0 h 20593"/>
              <a:gd name="connsiteX2" fmla="*/ 21607 w 21672"/>
              <a:gd name="connsiteY2" fmla="*/ 19777 h 20593"/>
              <a:gd name="connsiteX3" fmla="*/ 7 w 21672"/>
              <a:gd name="connsiteY3" fmla="*/ 20212 h 20593"/>
              <a:gd name="connsiteX4" fmla="*/ 72 w 21672"/>
              <a:gd name="connsiteY4" fmla="*/ 0 h 20593"/>
              <a:gd name="connsiteX0" fmla="*/ 72 w 21672"/>
              <a:gd name="connsiteY0" fmla="*/ 0 h 20561"/>
              <a:gd name="connsiteX1" fmla="*/ 21672 w 21672"/>
              <a:gd name="connsiteY1" fmla="*/ 0 h 20561"/>
              <a:gd name="connsiteX2" fmla="*/ 21607 w 21672"/>
              <a:gd name="connsiteY2" fmla="*/ 19777 h 20561"/>
              <a:gd name="connsiteX3" fmla="*/ 7 w 21672"/>
              <a:gd name="connsiteY3" fmla="*/ 20212 h 20561"/>
              <a:gd name="connsiteX4" fmla="*/ 72 w 21672"/>
              <a:gd name="connsiteY4" fmla="*/ 0 h 20561"/>
              <a:gd name="connsiteX0" fmla="*/ 72 w 21672"/>
              <a:gd name="connsiteY0" fmla="*/ 0 h 20561"/>
              <a:gd name="connsiteX1" fmla="*/ 21672 w 21672"/>
              <a:gd name="connsiteY1" fmla="*/ 0 h 20561"/>
              <a:gd name="connsiteX2" fmla="*/ 21607 w 21672"/>
              <a:gd name="connsiteY2" fmla="*/ 19777 h 20561"/>
              <a:gd name="connsiteX3" fmla="*/ 7 w 21672"/>
              <a:gd name="connsiteY3" fmla="*/ 20212 h 20561"/>
              <a:gd name="connsiteX4" fmla="*/ 72 w 21672"/>
              <a:gd name="connsiteY4" fmla="*/ 0 h 2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2" h="20561">
                <a:moveTo>
                  <a:pt x="72" y="0"/>
                </a:moveTo>
                <a:lnTo>
                  <a:pt x="21672" y="0"/>
                </a:lnTo>
                <a:cubicBezTo>
                  <a:pt x="21650" y="6592"/>
                  <a:pt x="21629" y="13185"/>
                  <a:pt x="21607" y="19777"/>
                </a:cubicBezTo>
                <a:cubicBezTo>
                  <a:pt x="14379" y="17690"/>
                  <a:pt x="8290" y="21730"/>
                  <a:pt x="7" y="20212"/>
                </a:cubicBezTo>
                <a:cubicBezTo>
                  <a:pt x="-36" y="13561"/>
                  <a:pt x="115" y="6651"/>
                  <a:pt x="72" y="0"/>
                </a:cubicBezTo>
                <a:close/>
              </a:path>
            </a:pathLst>
          </a:custGeom>
          <a:solidFill>
            <a:srgbClr val="D0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11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7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eaVert"/>
          <a:lstStyle>
            <a:lvl1pPr marL="0" indent="0">
              <a:buFontTx/>
              <a:buNone/>
              <a:defRPr sz="1800"/>
            </a:lvl1pPr>
            <a:lvl2pPr marL="742950" indent="-28575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3"/>
              </a:buBlip>
              <a:defRPr sz="1400"/>
            </a:lvl3pPr>
            <a:lvl4pPr marL="1543050" indent="-171450">
              <a:buFontTx/>
              <a:buBlip>
                <a:blip r:embed="rId4"/>
              </a:buBlip>
              <a:defRPr sz="1200"/>
            </a:lvl4pPr>
            <a:lvl5pPr marL="2000250" indent="-171450">
              <a:buFontTx/>
              <a:buBlip>
                <a:blip r:embed="rId5"/>
              </a:buBlip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162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96000" cy="4785395"/>
          </a:xfrm>
          <a:prstGeom prst="rect">
            <a:avLst/>
          </a:prstGeom>
        </p:spPr>
        <p:txBody>
          <a:bodyPr vert="eaVert"/>
          <a:lstStyle>
            <a:lvl1pPr marL="0" indent="0">
              <a:buFontTx/>
              <a:buNone/>
              <a:defRPr sz="1800"/>
            </a:lvl1pPr>
            <a:lvl2pPr marL="742950" indent="-28575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3"/>
              </a:buBlip>
              <a:defRPr sz="1400"/>
            </a:lvl3pPr>
            <a:lvl4pPr marL="1543050" indent="-171450">
              <a:buFontTx/>
              <a:buBlip>
                <a:blip r:embed="rId4"/>
              </a:buBlip>
              <a:defRPr sz="1200"/>
            </a:lvl4pPr>
            <a:lvl5pPr marL="2000250" indent="-171450">
              <a:buFontTx/>
              <a:buBlip>
                <a:blip r:embed="rId5"/>
              </a:buBlip>
              <a:defRPr sz="11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52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 algn="ctr">
              <a:defRPr>
                <a:solidFill>
                  <a:srgbClr val="FE911B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Organigramme : Document 1"/>
          <p:cNvSpPr/>
          <p:nvPr userDrawn="1"/>
        </p:nvSpPr>
        <p:spPr>
          <a:xfrm rot="5400000">
            <a:off x="5460150" y="-2423363"/>
            <a:ext cx="1027375" cy="63403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40"/>
              <a:gd name="connsiteX1" fmla="*/ 21600 w 21600"/>
              <a:gd name="connsiteY1" fmla="*/ 0 h 21640"/>
              <a:gd name="connsiteX2" fmla="*/ 21600 w 21600"/>
              <a:gd name="connsiteY2" fmla="*/ 19308 h 21640"/>
              <a:gd name="connsiteX3" fmla="*/ 0 w 21600"/>
              <a:gd name="connsiteY3" fmla="*/ 20172 h 21640"/>
              <a:gd name="connsiteX4" fmla="*/ 0 w 21600"/>
              <a:gd name="connsiteY4" fmla="*/ 0 h 21640"/>
              <a:gd name="connsiteX0" fmla="*/ 0 w 21600"/>
              <a:gd name="connsiteY0" fmla="*/ 0 h 20637"/>
              <a:gd name="connsiteX1" fmla="*/ 21600 w 21600"/>
              <a:gd name="connsiteY1" fmla="*/ 0 h 20637"/>
              <a:gd name="connsiteX2" fmla="*/ 21600 w 21600"/>
              <a:gd name="connsiteY2" fmla="*/ 19308 h 20637"/>
              <a:gd name="connsiteX3" fmla="*/ 0 w 21600"/>
              <a:gd name="connsiteY3" fmla="*/ 20172 h 20637"/>
              <a:gd name="connsiteX4" fmla="*/ 0 w 21600"/>
              <a:gd name="connsiteY4" fmla="*/ 0 h 20637"/>
              <a:gd name="connsiteX0" fmla="*/ 0 w 21600"/>
              <a:gd name="connsiteY0" fmla="*/ 0 h 20582"/>
              <a:gd name="connsiteX1" fmla="*/ 21600 w 21600"/>
              <a:gd name="connsiteY1" fmla="*/ 0 h 20582"/>
              <a:gd name="connsiteX2" fmla="*/ 21600 w 21600"/>
              <a:gd name="connsiteY2" fmla="*/ 19308 h 20582"/>
              <a:gd name="connsiteX3" fmla="*/ 0 w 21600"/>
              <a:gd name="connsiteY3" fmla="*/ 20172 h 20582"/>
              <a:gd name="connsiteX4" fmla="*/ 0 w 21600"/>
              <a:gd name="connsiteY4" fmla="*/ 0 h 20582"/>
              <a:gd name="connsiteX0" fmla="*/ 0 w 21600"/>
              <a:gd name="connsiteY0" fmla="*/ 0 h 20394"/>
              <a:gd name="connsiteX1" fmla="*/ 21600 w 21600"/>
              <a:gd name="connsiteY1" fmla="*/ 0 h 20394"/>
              <a:gd name="connsiteX2" fmla="*/ 21600 w 21600"/>
              <a:gd name="connsiteY2" fmla="*/ 19308 h 20394"/>
              <a:gd name="connsiteX3" fmla="*/ 130 w 21600"/>
              <a:gd name="connsiteY3" fmla="*/ 19952 h 20394"/>
              <a:gd name="connsiteX4" fmla="*/ 0 w 21600"/>
              <a:gd name="connsiteY4" fmla="*/ 0 h 20394"/>
              <a:gd name="connsiteX0" fmla="*/ 0 w 21600"/>
              <a:gd name="connsiteY0" fmla="*/ 0 h 20403"/>
              <a:gd name="connsiteX1" fmla="*/ 21600 w 21600"/>
              <a:gd name="connsiteY1" fmla="*/ 0 h 20403"/>
              <a:gd name="connsiteX2" fmla="*/ 21600 w 21600"/>
              <a:gd name="connsiteY2" fmla="*/ 19308 h 20403"/>
              <a:gd name="connsiteX3" fmla="*/ 130 w 21600"/>
              <a:gd name="connsiteY3" fmla="*/ 19952 h 20403"/>
              <a:gd name="connsiteX4" fmla="*/ 0 w 21600"/>
              <a:gd name="connsiteY4" fmla="*/ 0 h 20403"/>
              <a:gd name="connsiteX0" fmla="*/ 0 w 21600"/>
              <a:gd name="connsiteY0" fmla="*/ 0 h 20491"/>
              <a:gd name="connsiteX1" fmla="*/ 21600 w 21600"/>
              <a:gd name="connsiteY1" fmla="*/ 0 h 20491"/>
              <a:gd name="connsiteX2" fmla="*/ 21535 w 21600"/>
              <a:gd name="connsiteY2" fmla="*/ 19777 h 20491"/>
              <a:gd name="connsiteX3" fmla="*/ 130 w 21600"/>
              <a:gd name="connsiteY3" fmla="*/ 19952 h 20491"/>
              <a:gd name="connsiteX4" fmla="*/ 0 w 21600"/>
              <a:gd name="connsiteY4" fmla="*/ 0 h 20491"/>
              <a:gd name="connsiteX0" fmla="*/ 0 w 21600"/>
              <a:gd name="connsiteY0" fmla="*/ 0 h 20288"/>
              <a:gd name="connsiteX1" fmla="*/ 21600 w 21600"/>
              <a:gd name="connsiteY1" fmla="*/ 0 h 20288"/>
              <a:gd name="connsiteX2" fmla="*/ 21535 w 21600"/>
              <a:gd name="connsiteY2" fmla="*/ 19777 h 20288"/>
              <a:gd name="connsiteX3" fmla="*/ 130 w 21600"/>
              <a:gd name="connsiteY3" fmla="*/ 19952 h 20288"/>
              <a:gd name="connsiteX4" fmla="*/ 0 w 21600"/>
              <a:gd name="connsiteY4" fmla="*/ 0 h 20288"/>
              <a:gd name="connsiteX0" fmla="*/ 0 w 21600"/>
              <a:gd name="connsiteY0" fmla="*/ 0 h 20401"/>
              <a:gd name="connsiteX1" fmla="*/ 21600 w 21600"/>
              <a:gd name="connsiteY1" fmla="*/ 0 h 20401"/>
              <a:gd name="connsiteX2" fmla="*/ 21535 w 21600"/>
              <a:gd name="connsiteY2" fmla="*/ 19777 h 20401"/>
              <a:gd name="connsiteX3" fmla="*/ 130 w 21600"/>
              <a:gd name="connsiteY3" fmla="*/ 19952 h 20401"/>
              <a:gd name="connsiteX4" fmla="*/ 0 w 21600"/>
              <a:gd name="connsiteY4" fmla="*/ 0 h 20401"/>
              <a:gd name="connsiteX0" fmla="*/ 0 w 21600"/>
              <a:gd name="connsiteY0" fmla="*/ 0 h 20354"/>
              <a:gd name="connsiteX1" fmla="*/ 21600 w 21600"/>
              <a:gd name="connsiteY1" fmla="*/ 0 h 20354"/>
              <a:gd name="connsiteX2" fmla="*/ 21535 w 21600"/>
              <a:gd name="connsiteY2" fmla="*/ 19777 h 20354"/>
              <a:gd name="connsiteX3" fmla="*/ 130 w 21600"/>
              <a:gd name="connsiteY3" fmla="*/ 19952 h 20354"/>
              <a:gd name="connsiteX4" fmla="*/ 0 w 21600"/>
              <a:gd name="connsiteY4" fmla="*/ 0 h 20354"/>
              <a:gd name="connsiteX0" fmla="*/ 72 w 21672"/>
              <a:gd name="connsiteY0" fmla="*/ 0 h 20593"/>
              <a:gd name="connsiteX1" fmla="*/ 21672 w 21672"/>
              <a:gd name="connsiteY1" fmla="*/ 0 h 20593"/>
              <a:gd name="connsiteX2" fmla="*/ 21607 w 21672"/>
              <a:gd name="connsiteY2" fmla="*/ 19777 h 20593"/>
              <a:gd name="connsiteX3" fmla="*/ 7 w 21672"/>
              <a:gd name="connsiteY3" fmla="*/ 20212 h 20593"/>
              <a:gd name="connsiteX4" fmla="*/ 72 w 21672"/>
              <a:gd name="connsiteY4" fmla="*/ 0 h 20593"/>
              <a:gd name="connsiteX0" fmla="*/ 72 w 21672"/>
              <a:gd name="connsiteY0" fmla="*/ 0 h 20561"/>
              <a:gd name="connsiteX1" fmla="*/ 21672 w 21672"/>
              <a:gd name="connsiteY1" fmla="*/ 0 h 20561"/>
              <a:gd name="connsiteX2" fmla="*/ 21607 w 21672"/>
              <a:gd name="connsiteY2" fmla="*/ 19777 h 20561"/>
              <a:gd name="connsiteX3" fmla="*/ 7 w 21672"/>
              <a:gd name="connsiteY3" fmla="*/ 20212 h 20561"/>
              <a:gd name="connsiteX4" fmla="*/ 72 w 21672"/>
              <a:gd name="connsiteY4" fmla="*/ 0 h 20561"/>
              <a:gd name="connsiteX0" fmla="*/ 72 w 21672"/>
              <a:gd name="connsiteY0" fmla="*/ 0 h 20561"/>
              <a:gd name="connsiteX1" fmla="*/ 21672 w 21672"/>
              <a:gd name="connsiteY1" fmla="*/ 0 h 20561"/>
              <a:gd name="connsiteX2" fmla="*/ 21607 w 21672"/>
              <a:gd name="connsiteY2" fmla="*/ 19777 h 20561"/>
              <a:gd name="connsiteX3" fmla="*/ 7 w 21672"/>
              <a:gd name="connsiteY3" fmla="*/ 20212 h 20561"/>
              <a:gd name="connsiteX4" fmla="*/ 72 w 21672"/>
              <a:gd name="connsiteY4" fmla="*/ 0 h 2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2" h="20561">
                <a:moveTo>
                  <a:pt x="72" y="0"/>
                </a:moveTo>
                <a:lnTo>
                  <a:pt x="21672" y="0"/>
                </a:lnTo>
                <a:cubicBezTo>
                  <a:pt x="21650" y="6592"/>
                  <a:pt x="21629" y="13185"/>
                  <a:pt x="21607" y="19777"/>
                </a:cubicBezTo>
                <a:cubicBezTo>
                  <a:pt x="14379" y="17690"/>
                  <a:pt x="8290" y="21730"/>
                  <a:pt x="7" y="20212"/>
                </a:cubicBezTo>
                <a:cubicBezTo>
                  <a:pt x="-36" y="13561"/>
                  <a:pt x="115" y="6651"/>
                  <a:pt x="72" y="0"/>
                </a:cubicBezTo>
                <a:close/>
              </a:path>
            </a:pathLst>
          </a:custGeom>
          <a:solidFill>
            <a:srgbClr val="A5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1131E"/>
              </a:solidFill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368000" y="3600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1800" b="1">
                <a:solidFill>
                  <a:srgbClr val="7E175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83968" y="377825"/>
            <a:ext cx="4172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Texte</a:t>
            </a:r>
            <a:r>
              <a:rPr lang="fr-FR" sz="2000" b="1" baseline="0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2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94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5"/>
              </a:buBlip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332656"/>
            <a:ext cx="60590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38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7E175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251520" y="4406900"/>
            <a:ext cx="326286" cy="397963"/>
            <a:chOff x="1763688" y="2730362"/>
            <a:chExt cx="590321" cy="72000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17" y="2730362"/>
              <a:ext cx="318092" cy="72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730363"/>
              <a:ext cx="320000" cy="720000"/>
            </a:xfrm>
            <a:prstGeom prst="rect">
              <a:avLst/>
            </a:prstGeom>
          </p:spPr>
        </p:pic>
      </p:grp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26169" y="4406900"/>
            <a:ext cx="6275387" cy="8509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983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7E175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251520" y="4406900"/>
            <a:ext cx="326286" cy="397963"/>
            <a:chOff x="1763688" y="2730362"/>
            <a:chExt cx="590321" cy="72000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17" y="2730362"/>
              <a:ext cx="318092" cy="72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730363"/>
              <a:ext cx="320000" cy="72000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2313" y="4406900"/>
            <a:ext cx="7772400" cy="168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C1131E"/>
                </a:solidFill>
              </a:defRPr>
            </a:lvl1pPr>
            <a:lvl2pPr marL="457200" indent="0">
              <a:buNone/>
              <a:defRPr sz="1600" b="1">
                <a:solidFill>
                  <a:srgbClr val="C1131E"/>
                </a:solidFill>
              </a:defRPr>
            </a:lvl2pPr>
            <a:lvl3pPr marL="914400" indent="0">
              <a:buNone/>
              <a:defRPr sz="1400" b="1">
                <a:solidFill>
                  <a:srgbClr val="C1131E"/>
                </a:solidFill>
              </a:defRPr>
            </a:lvl3pPr>
            <a:lvl4pPr marL="1371600" indent="0">
              <a:buNone/>
              <a:defRPr sz="1200" b="1">
                <a:solidFill>
                  <a:srgbClr val="C1131E"/>
                </a:solidFill>
              </a:defRPr>
            </a:lvl4pPr>
            <a:lvl5pPr marL="1828800" indent="0">
              <a:buNone/>
              <a:defRPr sz="1200" b="1">
                <a:solidFill>
                  <a:srgbClr val="C1131E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48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332656"/>
            <a:ext cx="60590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651606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026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357041"/>
            <a:ext cx="60590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6A7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7E17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1"/>
          </p:nvPr>
        </p:nvSpPr>
        <p:spPr>
          <a:xfrm>
            <a:off x="457200" y="2174875"/>
            <a:ext cx="4038600" cy="39512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2"/>
          </p:nvPr>
        </p:nvSpPr>
        <p:spPr>
          <a:xfrm>
            <a:off x="4651606" y="2174875"/>
            <a:ext cx="4038600" cy="39512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91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332656"/>
            <a:ext cx="60590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28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715200" cy="850900"/>
          </a:xfrm>
        </p:spPr>
        <p:txBody>
          <a:bodyPr/>
          <a:lstStyle>
            <a:lvl1pPr>
              <a:defRPr sz="2500" b="1">
                <a:solidFill>
                  <a:srgbClr val="C1131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1841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08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946026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839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1"/>
          </p:nvPr>
        </p:nvSpPr>
        <p:spPr>
          <a:xfrm>
            <a:off x="3635896" y="1340768"/>
            <a:ext cx="5054310" cy="47853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solidFill>
                  <a:srgbClr val="4D4D4D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solidFill>
                  <a:srgbClr val="4D4D4D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solidFill>
                  <a:srgbClr val="4D4D4D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535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 bwMode="auto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E911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376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1340767"/>
            <a:ext cx="4629150" cy="478539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322712" cy="946026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322712" cy="3839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830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332656"/>
            <a:ext cx="627504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6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eaVert"/>
          <a:lstStyle>
            <a:lvl1pPr marL="0" indent="0">
              <a:buFontTx/>
              <a:buNone/>
              <a:defRPr sz="1800">
                <a:solidFill>
                  <a:srgbClr val="4D4D4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4D4D4D"/>
                </a:solidFill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rgbClr val="4D4D4D"/>
                </a:solidFill>
              </a:defRPr>
            </a:lvl3pPr>
            <a:lvl4pPr marL="1543050" indent="-171450">
              <a:buFontTx/>
              <a:buBlip>
                <a:blip r:embed="rId4"/>
              </a:buBlip>
              <a:defRPr sz="1200">
                <a:solidFill>
                  <a:srgbClr val="4D4D4D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100"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862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6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96000" cy="4785395"/>
          </a:xfrm>
          <a:prstGeom prst="rect">
            <a:avLst/>
          </a:prstGeom>
        </p:spPr>
        <p:txBody>
          <a:bodyPr vert="eaVert"/>
          <a:lstStyle>
            <a:lvl1pPr marL="0" indent="0">
              <a:buFontTx/>
              <a:buNone/>
              <a:defRPr sz="1800">
                <a:solidFill>
                  <a:srgbClr val="4D4D4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1600">
                <a:solidFill>
                  <a:srgbClr val="4D4D4D"/>
                </a:solidFill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rgbClr val="4D4D4D"/>
                </a:solidFill>
              </a:defRPr>
            </a:lvl3pPr>
            <a:lvl4pPr marL="1543050" indent="-171450">
              <a:buFontTx/>
              <a:buBlip>
                <a:blip r:embed="rId4"/>
              </a:buBlip>
              <a:defRPr sz="1200">
                <a:solidFill>
                  <a:srgbClr val="4D4D4D"/>
                </a:solidFill>
              </a:defRPr>
            </a:lvl4pPr>
            <a:lvl5pPr marL="2000250" indent="-171450">
              <a:buFontTx/>
              <a:buBlip>
                <a:blip r:embed="rId5"/>
              </a:buBlip>
              <a:defRPr sz="1100"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612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947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67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43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E911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251520" y="4406900"/>
            <a:ext cx="326286" cy="397963"/>
            <a:chOff x="1763688" y="2730362"/>
            <a:chExt cx="590321" cy="72000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17" y="2730362"/>
              <a:ext cx="318092" cy="72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730363"/>
              <a:ext cx="320000" cy="720000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9711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3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38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-36512" y="5688632"/>
            <a:ext cx="9217024" cy="1196752"/>
          </a:xfrm>
          <a:prstGeom prst="rect">
            <a:avLst/>
          </a:prstGeom>
          <a:solidFill>
            <a:schemeClr val="bg1"/>
          </a:solidFill>
          <a:ln w="12700">
            <a:solidFill>
              <a:srgbClr val="7E1751"/>
            </a:solidFill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fr-FR" altLang="fr-FR" sz="2800" b="1" dirty="0" smtClean="0">
                <a:solidFill>
                  <a:srgbClr val="FE911B"/>
                </a:solidFill>
              </a:rPr>
              <a:t>La santé est un droit pour tous</a:t>
            </a:r>
            <a:endParaRPr lang="fr-FR" altLang="fr-FR" sz="2800" b="1" dirty="0">
              <a:solidFill>
                <a:srgbClr val="FE911B"/>
              </a:solidFill>
            </a:endParaRPr>
          </a:p>
          <a:p>
            <a:pPr algn="r"/>
            <a:r>
              <a:rPr lang="fr-FR" altLang="fr-FR" sz="2800" b="1" dirty="0" smtClean="0">
                <a:solidFill>
                  <a:srgbClr val="C1131E"/>
                </a:solidFill>
              </a:rPr>
              <a:t>Agissons ensemble !</a:t>
            </a:r>
            <a:endParaRPr lang="fr-FR" altLang="fr-FR" sz="2800" b="1" dirty="0">
              <a:solidFill>
                <a:srgbClr val="C1131E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3" y="36118"/>
            <a:ext cx="2498428" cy="999371"/>
          </a:xfrm>
          <a:prstGeom prst="rect">
            <a:avLst/>
          </a:prstGeom>
        </p:spPr>
      </p:pic>
      <p:grpSp>
        <p:nvGrpSpPr>
          <p:cNvPr id="8" name="Groupe 7"/>
          <p:cNvGrpSpPr/>
          <p:nvPr userDrawn="1"/>
        </p:nvGrpSpPr>
        <p:grpSpPr>
          <a:xfrm>
            <a:off x="3851920" y="5949280"/>
            <a:ext cx="614318" cy="749269"/>
            <a:chOff x="1763688" y="2730362"/>
            <a:chExt cx="590321" cy="72000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17" y="2730362"/>
              <a:ext cx="318092" cy="7200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730363"/>
              <a:ext cx="3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4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725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01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041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FDCD23-48A5-438F-AF82-71BF2D1A58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FE911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251520" y="4406900"/>
            <a:ext cx="326286" cy="397963"/>
            <a:chOff x="1763688" y="2730362"/>
            <a:chExt cx="590321" cy="72000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17" y="2730362"/>
              <a:ext cx="318092" cy="7200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730363"/>
              <a:ext cx="320000" cy="720000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722313" y="4406900"/>
            <a:ext cx="7772400" cy="147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C1131E"/>
                </a:solidFill>
              </a:defRPr>
            </a:lvl1pPr>
            <a:lvl2pPr marL="457200" indent="0">
              <a:buNone/>
              <a:defRPr sz="1800" b="1">
                <a:solidFill>
                  <a:srgbClr val="C1131E"/>
                </a:solidFill>
              </a:defRPr>
            </a:lvl2pPr>
            <a:lvl3pPr marL="914400" indent="0">
              <a:buNone/>
              <a:defRPr sz="1600" b="1">
                <a:solidFill>
                  <a:srgbClr val="C1131E"/>
                </a:solidFill>
              </a:defRPr>
            </a:lvl3pPr>
            <a:lvl4pPr marL="1371600" indent="0">
              <a:buNone/>
              <a:defRPr sz="1400" b="1">
                <a:solidFill>
                  <a:srgbClr val="C1131E"/>
                </a:solidFill>
              </a:defRPr>
            </a:lvl4pPr>
            <a:lvl5pPr marL="1828800" indent="0">
              <a:buNone/>
              <a:defRPr sz="1200" b="1">
                <a:solidFill>
                  <a:srgbClr val="C1131E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529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6059016" cy="850900"/>
          </a:xfrm>
        </p:spPr>
        <p:txBody>
          <a:bodyPr/>
          <a:lstStyle>
            <a:lvl1pPr>
              <a:defRPr b="1">
                <a:solidFill>
                  <a:srgbClr val="C1131E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1"/>
          </p:nvPr>
        </p:nvSpPr>
        <p:spPr>
          <a:xfrm>
            <a:off x="4651606" y="16002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17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6A75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7E17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31840" y="357041"/>
            <a:ext cx="5915000" cy="850900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1"/>
          </p:nvPr>
        </p:nvSpPr>
        <p:spPr>
          <a:xfrm>
            <a:off x="457200" y="2174875"/>
            <a:ext cx="4038600" cy="39512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2"/>
          </p:nvPr>
        </p:nvSpPr>
        <p:spPr>
          <a:xfrm>
            <a:off x="4651606" y="2174875"/>
            <a:ext cx="4038600" cy="39512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98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275040" cy="850900"/>
          </a:xfrm>
        </p:spPr>
        <p:txBody>
          <a:bodyPr/>
          <a:lstStyle>
            <a:lvl1pPr>
              <a:defRPr sz="2500" b="1"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291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008313" cy="946026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839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D4D4D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3635896" y="1340768"/>
            <a:ext cx="5054310" cy="47853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800">
                <a:latin typeface="Calibri" panose="020F0502020204030204" pitchFamily="34" charset="0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1600">
                <a:latin typeface="Calibri" panose="020F050202020403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1400">
                <a:latin typeface="Calibri" panose="020F0502020204030204" pitchFamily="34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200">
                <a:latin typeface="Calibri" panose="020F050202020403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Tx/>
              <a:buBlip>
                <a:blip r:embed="rId5"/>
              </a:buBlip>
              <a:defRPr sz="12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29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F5A29"/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28575">
            <a:solidFill>
              <a:srgbClr val="C317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344008"/>
            <a:ext cx="614612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C317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05" r:id="rId2"/>
    <p:sldLayoutId id="2147483706" r:id="rId3"/>
    <p:sldLayoutId id="2147483803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C31786"/>
          </a:solidFill>
          <a:ln w="9525">
            <a:solidFill>
              <a:srgbClr val="C31786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mtClean="0"/>
          </a:p>
        </p:txBody>
      </p:sp>
      <p:sp>
        <p:nvSpPr>
          <p:cNvPr id="2051" name="Line 4"/>
          <p:cNvSpPr>
            <a:spLocks noChangeShapeType="1"/>
          </p:cNvSpPr>
          <p:nvPr userDrawn="1"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28575">
            <a:solidFill>
              <a:srgbClr val="EF5A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59832" y="323056"/>
            <a:ext cx="598735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2053" name="Line 4"/>
          <p:cNvSpPr>
            <a:spLocks noChangeShapeType="1"/>
          </p:cNvSpPr>
          <p:nvPr userDrawn="1"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EF5A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9569"/>
            <a:ext cx="1949652" cy="9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68" r:id="rId2"/>
    <p:sldLayoutId id="2147483769" r:id="rId3"/>
    <p:sldLayoutId id="2147483805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2500" b="1" kern="1200">
          <a:solidFill>
            <a:srgbClr val="FE911B"/>
          </a:solidFill>
          <a:latin typeface="+mn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FE911B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809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Relationship Id="rId3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jpg"/><Relationship Id="rId3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339574"/>
            <a:ext cx="7772400" cy="512478"/>
          </a:xfrm>
        </p:spPr>
        <p:txBody>
          <a:bodyPr/>
          <a:lstStyle/>
          <a:p>
            <a:r>
              <a:rPr lang="fr-FR" sz="2800" dirty="0" smtClean="0">
                <a:solidFill>
                  <a:schemeClr val="bg2"/>
                </a:solidFill>
              </a:rPr>
              <a:t>IAS 2018 – Amsterdam, </a:t>
            </a:r>
            <a:r>
              <a:rPr lang="fr-FR" sz="2800" dirty="0" err="1" smtClean="0">
                <a:solidFill>
                  <a:schemeClr val="bg2"/>
                </a:solidFill>
              </a:rPr>
              <a:t>july</a:t>
            </a:r>
            <a:r>
              <a:rPr lang="fr-FR" sz="2800" dirty="0" smtClean="0">
                <a:solidFill>
                  <a:schemeClr val="bg2"/>
                </a:solidFill>
              </a:rPr>
              <a:t> 24th </a:t>
            </a:r>
            <a:endParaRPr lang="fr-FR" sz="2800" dirty="0">
              <a:solidFill>
                <a:schemeClr val="bg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308" y="332656"/>
            <a:ext cx="1620180" cy="77214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463" y="5562985"/>
            <a:ext cx="1619698" cy="11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795" y="5623895"/>
            <a:ext cx="945193" cy="10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744" y="5658914"/>
            <a:ext cx="1836347" cy="10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4647" y="5658914"/>
            <a:ext cx="805650" cy="10403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385"/>
            <a:ext cx="1296144" cy="1090057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1016892" y="2348880"/>
            <a:ext cx="7592537" cy="1227568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1131E"/>
                </a:solidFill>
                <a:latin typeface="+mn-lt"/>
                <a:ea typeface="+mn-ea"/>
                <a:cs typeface="+mn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kern="0" dirty="0" smtClean="0">
                <a:solidFill>
                  <a:schemeClr val="bg2"/>
                </a:solidFill>
              </a:rPr>
              <a:t>HIV VL platforms and patient needs </a:t>
            </a:r>
            <a:br>
              <a:rPr lang="en-US" sz="3600" kern="0" dirty="0" smtClean="0">
                <a:solidFill>
                  <a:schemeClr val="bg2"/>
                </a:solidFill>
              </a:rPr>
            </a:br>
            <a:r>
              <a:rPr lang="en-US" sz="3600" kern="0" dirty="0" smtClean="0">
                <a:solidFill>
                  <a:schemeClr val="bg2"/>
                </a:solidFill>
              </a:rPr>
              <a:t>Where the market is going ?</a:t>
            </a:r>
            <a:endParaRPr lang="en-US" sz="3800" kern="0" dirty="0">
              <a:solidFill>
                <a:schemeClr val="bg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94660" y="3861048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</a:rPr>
              <a:t>Pr Benjamin CORIAT</a:t>
            </a:r>
          </a:p>
          <a:p>
            <a:pPr algn="ctr"/>
            <a:r>
              <a:rPr lang="fr-FR" sz="2400" b="1" dirty="0" smtClean="0">
                <a:solidFill>
                  <a:schemeClr val="bg2"/>
                </a:solidFill>
              </a:rPr>
              <a:t> Université Paris 13, Sorbonne Paris Cité</a:t>
            </a:r>
            <a:endParaRPr lang="fr-FR" sz="2800" b="1" dirty="0">
              <a:solidFill>
                <a:schemeClr val="bg2"/>
              </a:solidFill>
            </a:endParaRPr>
          </a:p>
          <a:p>
            <a:pPr algn="ctr"/>
            <a:endParaRPr lang="fr-FR" sz="2000" b="1" i="1" dirty="0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2000" b="1" i="1" dirty="0" err="1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FR" sz="2000" b="1" i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1" i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thanks</a:t>
            </a:r>
            <a:r>
              <a:rPr lang="fr-FR" sz="2000" b="1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FR" sz="2000" b="1" i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the OPP-ERA teams </a:t>
            </a:r>
            <a:r>
              <a:rPr lang="fr-FR" sz="2000" b="1" i="1" dirty="0" err="1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especially</a:t>
            </a:r>
            <a:endParaRPr lang="fr-FR" sz="2000" b="1" i="1" dirty="0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2000" b="1" i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Pr  C. </a:t>
            </a:r>
            <a:r>
              <a:rPr lang="fr-FR" sz="2000" b="1" i="1" dirty="0" err="1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Rouzioux</a:t>
            </a:r>
            <a:r>
              <a:rPr lang="fr-FR" sz="2000" b="1" i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b="1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fr-FR" sz="2000" b="1" i="1" dirty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Dr. N </a:t>
            </a:r>
            <a:r>
              <a:rPr lang="fr-FR" sz="2000" b="1" i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Yakhelef</a:t>
            </a:r>
            <a:endParaRPr lang="fr-FR" sz="2000" b="1" i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651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418803" y="3284984"/>
            <a:ext cx="6275040" cy="850900"/>
          </a:xfrm>
          <a:prstGeom prst="rect">
            <a:avLst/>
          </a:prstGeom>
        </p:spPr>
        <p:txBody>
          <a:bodyPr/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E911B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E911B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1131E"/>
                </a:solidFill>
              </a:rPr>
              <a:t>Thanks for your attention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03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364601"/>
            <a:ext cx="6059016" cy="850900"/>
          </a:xfrm>
        </p:spPr>
        <p:txBody>
          <a:bodyPr/>
          <a:lstStyle/>
          <a:p>
            <a:pPr algn="ctr"/>
            <a:r>
              <a:rPr lang="fr-FR" sz="3200" dirty="0" err="1">
                <a:latin typeface="+mj-lt"/>
              </a:rPr>
              <a:t>Disclosure</a:t>
            </a:r>
            <a:r>
              <a:rPr lang="fr-FR" sz="3200" dirty="0">
                <a:latin typeface="+mj-lt"/>
              </a:rPr>
              <a:t> of </a:t>
            </a:r>
            <a:r>
              <a:rPr lang="fr-FR" sz="3200" dirty="0" err="1">
                <a:latin typeface="+mj-lt"/>
              </a:rPr>
              <a:t>speaker's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err="1">
                <a:latin typeface="+mj-lt"/>
              </a:rPr>
              <a:t>interests</a:t>
            </a:r>
            <a:endParaRPr lang="fr-F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Rectangle 4"/>
          <p:cNvSpPr/>
          <p:nvPr/>
        </p:nvSpPr>
        <p:spPr>
          <a:xfrm>
            <a:off x="1275778" y="3244334"/>
            <a:ext cx="6592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3600" dirty="0"/>
              <a:t>No (potential) conflict of interests </a:t>
            </a:r>
            <a:endParaRPr lang="fr-FR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err="1" smtClean="0">
                <a:latin typeface="+mj-lt"/>
              </a:rPr>
              <a:t>Complementarity</a:t>
            </a:r>
            <a:r>
              <a:rPr lang="fr-FR" sz="3200" dirty="0" smtClean="0">
                <a:latin typeface="+mj-lt"/>
              </a:rPr>
              <a:t> of the </a:t>
            </a:r>
            <a:r>
              <a:rPr lang="fr-FR" sz="3200" dirty="0" err="1" smtClean="0">
                <a:latin typeface="+mj-lt"/>
              </a:rPr>
              <a:t>systems</a:t>
            </a:r>
            <a:r>
              <a:rPr lang="fr-FR" sz="3200" dirty="0" smtClean="0">
                <a:latin typeface="+mj-lt"/>
              </a:rPr>
              <a:t> </a:t>
            </a:r>
            <a:endParaRPr lang="fr-FR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2" y="1556793"/>
            <a:ext cx="8478182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1835696" y="339062"/>
            <a:ext cx="730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OPP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market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watch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(2017): a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dynamic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market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open to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further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evolutions</a:t>
            </a:r>
            <a:r>
              <a:rPr lang="fr-FR" sz="2800" b="1" dirty="0">
                <a:solidFill>
                  <a:srgbClr val="FE911B"/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fr-FR" sz="2800" b="1" dirty="0">
              <a:solidFill>
                <a:srgbClr val="FE911B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26558" y="4024055"/>
            <a:ext cx="45366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070C0"/>
                </a:solidFill>
                <a:latin typeface="+mj-lt"/>
              </a:rPr>
              <a:t>Polyvalence : multiple diagnostics</a:t>
            </a:r>
          </a:p>
          <a:p>
            <a:pPr algn="ctr"/>
            <a:endParaRPr lang="fr-FR" sz="3000" b="1" dirty="0" smtClean="0">
              <a:solidFill>
                <a:srgbClr val="0070C0"/>
              </a:solidFill>
            </a:endParaRPr>
          </a:p>
          <a:p>
            <a:pPr>
              <a:tabLst>
                <a:tab pos="180975" algn="l"/>
              </a:tabLst>
            </a:pPr>
            <a:r>
              <a:rPr lang="fr-FR" sz="2800" dirty="0" smtClean="0"/>
              <a:t>     - </a:t>
            </a:r>
            <a:r>
              <a:rPr lang="fr-FR" sz="2400" dirty="0" smtClean="0">
                <a:latin typeface="+mj-lt"/>
              </a:rPr>
              <a:t>HBV : 5 kits CE-IVD </a:t>
            </a:r>
            <a:r>
              <a:rPr lang="fr-FR" sz="2400" dirty="0" err="1" smtClean="0">
                <a:latin typeface="+mj-lt"/>
              </a:rPr>
              <a:t>marked</a:t>
            </a:r>
            <a:endParaRPr lang="fr-FR" sz="2400" dirty="0" smtClean="0">
              <a:latin typeface="+mj-lt"/>
            </a:endParaRPr>
          </a:p>
          <a:p>
            <a:pPr>
              <a:tabLst>
                <a:tab pos="180975" algn="l"/>
              </a:tabLst>
            </a:pPr>
            <a:r>
              <a:rPr lang="fr-FR" sz="2400" dirty="0" smtClean="0">
                <a:latin typeface="+mj-lt"/>
              </a:rPr>
              <a:t>      - HVC : 3 </a:t>
            </a:r>
            <a:r>
              <a:rPr lang="fr-FR" sz="2400" dirty="0">
                <a:latin typeface="+mj-lt"/>
              </a:rPr>
              <a:t>kits </a:t>
            </a:r>
            <a:r>
              <a:rPr lang="fr-FR" sz="2400" dirty="0" smtClean="0">
                <a:latin typeface="+mj-lt"/>
              </a:rPr>
              <a:t>CE-IVD </a:t>
            </a:r>
            <a:r>
              <a:rPr lang="fr-FR" sz="2400" dirty="0" err="1" smtClean="0">
                <a:latin typeface="+mj-lt"/>
              </a:rPr>
              <a:t>marked</a:t>
            </a:r>
            <a:r>
              <a:rPr lang="fr-FR" sz="2400" dirty="0" smtClean="0">
                <a:latin typeface="+mj-lt"/>
              </a:rPr>
              <a:t> </a:t>
            </a:r>
          </a:p>
          <a:p>
            <a:pPr>
              <a:tabLst>
                <a:tab pos="180975" algn="l"/>
              </a:tabLst>
            </a:pPr>
            <a:r>
              <a:rPr lang="fr-FR" sz="2400" dirty="0" smtClean="0">
                <a:latin typeface="+mj-lt"/>
              </a:rPr>
              <a:t>      - </a:t>
            </a:r>
            <a:r>
              <a:rPr lang="fr-FR" sz="2400" dirty="0" err="1" smtClean="0">
                <a:latin typeface="+mj-lt"/>
              </a:rPr>
              <a:t>Tuberculosis</a:t>
            </a:r>
            <a:r>
              <a:rPr lang="is-IS" sz="2400" dirty="0" smtClean="0">
                <a:latin typeface="+mj-lt"/>
              </a:rPr>
              <a:t>: 10 </a:t>
            </a:r>
            <a:r>
              <a:rPr lang="fr-FR" sz="2400" dirty="0" smtClean="0">
                <a:latin typeface="+mj-lt"/>
              </a:rPr>
              <a:t>kits CE-IVD</a:t>
            </a:r>
            <a:endParaRPr lang="fr-FR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577" y="1578291"/>
            <a:ext cx="3048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Automated extraction</a:t>
            </a:r>
            <a:endParaRPr lang="fr-F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6258" y="1534112"/>
            <a:ext cx="3221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</a:rPr>
              <a:t>Reagents for  HIV-1 </a:t>
            </a: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+mj-lt"/>
              </a:rPr>
              <a:t>viral load</a:t>
            </a:r>
            <a:endParaRPr lang="fr-FR" sz="3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6558" y="1816304"/>
            <a:ext cx="42920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/>
          </a:p>
          <a:p>
            <a:endParaRPr lang="fr-FR" sz="2800" dirty="0"/>
          </a:p>
          <a:p>
            <a:pPr algn="ctr"/>
            <a:r>
              <a:rPr lang="fr-FR" sz="2800" dirty="0" smtClean="0">
                <a:latin typeface="+mj-lt"/>
              </a:rPr>
              <a:t>16 </a:t>
            </a:r>
            <a:r>
              <a:rPr lang="fr-FR" sz="2800" dirty="0" err="1" smtClean="0">
                <a:latin typeface="+mj-lt"/>
              </a:rPr>
              <a:t>reagents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suppliers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with</a:t>
            </a:r>
            <a:r>
              <a:rPr lang="fr-FR" sz="2800" dirty="0" smtClean="0">
                <a:latin typeface="+mj-lt"/>
              </a:rPr>
              <a:t>  CE-IVD </a:t>
            </a:r>
            <a:r>
              <a:rPr lang="fr-FR" sz="2800" dirty="0" err="1" smtClean="0">
                <a:latin typeface="+mj-lt"/>
              </a:rPr>
              <a:t>marked</a:t>
            </a:r>
            <a:endParaRPr lang="fr-FR" sz="2800" dirty="0" smtClean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749" y="4041391"/>
            <a:ext cx="3072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Real time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PCR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Machines </a:t>
            </a:r>
            <a:endParaRPr lang="fr-F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23338" y="2831292"/>
            <a:ext cx="297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+mj-lt"/>
              </a:rPr>
              <a:t>9 </a:t>
            </a:r>
            <a:r>
              <a:rPr lang="fr-FR" sz="2800" dirty="0" err="1" smtClean="0">
                <a:latin typeface="+mj-lt"/>
              </a:rPr>
              <a:t>extractors</a:t>
            </a:r>
            <a:r>
              <a:rPr lang="fr-FR" sz="2800" dirty="0" smtClean="0">
                <a:latin typeface="+mj-lt"/>
              </a:rPr>
              <a:t> CE-IVD</a:t>
            </a:r>
            <a:endParaRPr lang="fr-FR" sz="28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880" y="4995139"/>
            <a:ext cx="30941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>
                <a:latin typeface="+mj-lt"/>
              </a:rPr>
              <a:t>12 machines CE-IVD</a:t>
            </a:r>
            <a:endParaRPr lang="fr-FR" sz="2800" dirty="0">
              <a:latin typeface="+mj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426558" y="1534112"/>
            <a:ext cx="0" cy="4919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0" y="3823793"/>
            <a:ext cx="9144000" cy="1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339062"/>
            <a:ext cx="7380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E911B"/>
                </a:solidFill>
                <a:latin typeface="+mj-lt"/>
              </a:rPr>
              <a:t>Combining</a:t>
            </a:r>
            <a:r>
              <a:rPr lang="fr-FR" sz="2800" b="1" dirty="0">
                <a:solidFill>
                  <a:srgbClr val="FE911B"/>
                </a:solidFill>
                <a:latin typeface="+mj-lt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</a:rPr>
              <a:t>scale</a:t>
            </a:r>
            <a:r>
              <a:rPr lang="fr-FR" sz="2800" b="1" dirty="0">
                <a:solidFill>
                  <a:srgbClr val="FE911B"/>
                </a:solidFill>
                <a:latin typeface="+mj-lt"/>
              </a:rPr>
              <a:t> and scope : the </a:t>
            </a:r>
            <a:r>
              <a:rPr lang="fr-FR" sz="2800" b="1" dirty="0" err="1">
                <a:solidFill>
                  <a:srgbClr val="FE911B"/>
                </a:solidFill>
                <a:latin typeface="+mj-lt"/>
              </a:rPr>
              <a:t>complementarity</a:t>
            </a:r>
            <a:r>
              <a:rPr lang="fr-FR" sz="2800" b="1" dirty="0">
                <a:solidFill>
                  <a:srgbClr val="FE911B"/>
                </a:solidFill>
                <a:latin typeface="+mj-lt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</a:rPr>
              <a:t>between</a:t>
            </a:r>
            <a:r>
              <a:rPr lang="fr-FR" sz="2800" b="1" dirty="0">
                <a:solidFill>
                  <a:srgbClr val="FE911B"/>
                </a:solidFill>
                <a:latin typeface="+mj-lt"/>
              </a:rPr>
              <a:t> </a:t>
            </a:r>
            <a:r>
              <a:rPr lang="fr-FR" sz="2800" b="1" dirty="0" err="1">
                <a:solidFill>
                  <a:srgbClr val="FE911B"/>
                </a:solidFill>
                <a:latin typeface="+mj-lt"/>
              </a:rPr>
              <a:t>systems</a:t>
            </a:r>
            <a:r>
              <a:rPr lang="fr-FR" sz="2800" b="1" dirty="0">
                <a:solidFill>
                  <a:srgbClr val="FE911B"/>
                </a:solidFill>
                <a:latin typeface="+mj-lt"/>
              </a:rPr>
              <a:t> 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79512" y="1340768"/>
            <a:ext cx="8712968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fr-FR" sz="2100" dirty="0" err="1" smtClean="0">
                <a:solidFill>
                  <a:srgbClr val="000000"/>
                </a:solidFill>
                <a:latin typeface="+mj-lt"/>
              </a:rPr>
              <a:t>Actually</a:t>
            </a: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 :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</a:rPr>
              <a:t>some</a:t>
            </a: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</a:rPr>
              <a:t>clear</a:t>
            </a: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</a:rPr>
              <a:t>complementarities</a:t>
            </a: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is-IS" sz="2100" dirty="0" smtClean="0">
                <a:solidFill>
                  <a:srgbClr val="000000"/>
                </a:solidFill>
                <a:latin typeface="+mj-lt"/>
              </a:rPr>
              <a:t>…</a:t>
            </a:r>
            <a:endParaRPr lang="fr-FR" sz="2100" dirty="0" smtClean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fr-FR" sz="2100" b="1" dirty="0" err="1" smtClean="0">
                <a:solidFill>
                  <a:srgbClr val="C00000"/>
                </a:solidFill>
                <a:latin typeface="+mj-lt"/>
              </a:rPr>
              <a:t>Integrated</a:t>
            </a:r>
            <a:r>
              <a:rPr lang="fr-FR" sz="2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100" b="1" dirty="0" err="1" smtClean="0">
                <a:solidFill>
                  <a:srgbClr val="C00000"/>
                </a:solidFill>
                <a:latin typeface="+mj-lt"/>
              </a:rPr>
              <a:t>platform</a:t>
            </a:r>
            <a:r>
              <a:rPr lang="fr-FR" sz="2100" b="1" dirty="0" smtClean="0">
                <a:solidFill>
                  <a:srgbClr val="C00000"/>
                </a:solidFill>
                <a:latin typeface="+mj-lt"/>
              </a:rPr>
              <a:t>  </a:t>
            </a:r>
          </a:p>
          <a:p>
            <a:pPr lvl="1" algn="just" fontAlgn="base"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rgbClr val="000000"/>
                </a:solidFill>
                <a:latin typeface="+mj-lt"/>
              </a:rPr>
              <a:t>Largely based on economies </a:t>
            </a:r>
            <a:r>
              <a:rPr lang="en-US" sz="2100" b="1" dirty="0">
                <a:solidFill>
                  <a:srgbClr val="000000"/>
                </a:solidFill>
                <a:latin typeface="+mj-lt"/>
              </a:rPr>
              <a:t>of scale 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&amp; high volume throughputs</a:t>
            </a: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	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 batch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series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(minimum of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series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) versus flexible system	 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if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we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do not use all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capacity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,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loss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of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efficiency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may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be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 important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.  the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recent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evolutions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mitigates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this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limit</a:t>
            </a:r>
            <a:endParaRPr lang="fr-FR" sz="2100" dirty="0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rgbClr val="C00000"/>
                </a:solidFill>
                <a:latin typeface="+mj-lt"/>
              </a:rPr>
              <a:t>OPP</a:t>
            </a:r>
          </a:p>
          <a:p>
            <a:pPr lvl="1" algn="just" fontAlgn="base">
              <a:buFont typeface="Wingdings" panose="05000000000000000000" pitchFamily="2" charset="2"/>
              <a:buChar char="ü"/>
            </a:pPr>
            <a:r>
              <a:rPr lang="fr-FR" sz="2100" dirty="0" smtClean="0">
                <a:solidFill>
                  <a:srgbClr val="000000"/>
                </a:solidFill>
                <a:latin typeface="+mj-lt"/>
              </a:rPr>
              <a:t> E</a:t>
            </a:r>
            <a:r>
              <a:rPr lang="en-US" sz="2100" dirty="0" err="1" smtClean="0">
                <a:solidFill>
                  <a:srgbClr val="000000"/>
                </a:solidFill>
                <a:latin typeface="+mj-lt"/>
              </a:rPr>
              <a:t>conomic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 benefits may be induced by the production of multiple goods, which may be interrelated (EID) or have no relationship (TB) 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if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we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do not use all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capacity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, the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loss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of </a:t>
            </a:r>
            <a:r>
              <a:rPr lang="fr-FR" sz="2100" b="1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efficiency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b="1" u="sng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is</a:t>
            </a:r>
            <a:r>
              <a:rPr lang="fr-FR" sz="2100" b="1" u="sng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not </a:t>
            </a:r>
            <a:r>
              <a:rPr lang="fr-FR" sz="2100" b="1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importan</a:t>
            </a:r>
            <a:r>
              <a:rPr lang="fr-FR" sz="21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21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large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benefits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of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economies</a:t>
            </a:r>
            <a:r>
              <a:rPr lang="fr-FR" sz="21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of </a:t>
            </a:r>
            <a:r>
              <a:rPr lang="fr-FR" sz="2100" dirty="0" err="1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scale</a:t>
            </a:r>
            <a:endParaRPr lang="fr-FR" sz="2100" dirty="0" smtClean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en-US" sz="2100" b="1" dirty="0" smtClean="0">
                <a:solidFill>
                  <a:srgbClr val="C00000"/>
                </a:solidFill>
                <a:latin typeface="+mj-lt"/>
              </a:rPr>
              <a:t>Points of Care</a:t>
            </a:r>
          </a:p>
          <a:p>
            <a:pPr lvl="1" algn="just" fontAlgn="base">
              <a:buFont typeface="Wingdings" charset="2"/>
              <a:buChar char="ü"/>
            </a:pPr>
            <a:r>
              <a:rPr lang="en-US" sz="2100" dirty="0">
                <a:solidFill>
                  <a:srgbClr val="000000"/>
                </a:solidFill>
                <a:latin typeface="+mj-lt"/>
              </a:rPr>
              <a:t>N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o real rivals in rural zones with dispersed patients.</a:t>
            </a:r>
            <a:r>
              <a:rPr lang="fr-FR" sz="2100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 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Low-</a:t>
            </a:r>
            <a:r>
              <a:rPr lang="fr-FR" sz="2100" dirty="0" err="1" smtClean="0">
                <a:latin typeface="+mj-lt"/>
              </a:rPr>
              <a:t>throughput</a:t>
            </a:r>
            <a:r>
              <a:rPr lang="fr-FR" sz="2100" dirty="0" smtClean="0">
                <a:latin typeface="+mj-lt"/>
              </a:rPr>
              <a:t>. </a:t>
            </a:r>
            <a:r>
              <a:rPr lang="fr-FR" sz="2100" dirty="0" err="1" smtClean="0">
                <a:latin typeface="+mj-lt"/>
              </a:rPr>
              <a:t>Seem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better</a:t>
            </a:r>
            <a:r>
              <a:rPr lang="fr-FR" sz="2100" dirty="0">
                <a:latin typeface="+mj-lt"/>
              </a:rPr>
              <a:t> </a:t>
            </a:r>
            <a:r>
              <a:rPr lang="fr-FR" sz="2100" dirty="0" err="1">
                <a:latin typeface="+mj-lt"/>
              </a:rPr>
              <a:t>adapted</a:t>
            </a:r>
            <a:r>
              <a:rPr lang="fr-FR" sz="2100" dirty="0">
                <a:latin typeface="+mj-lt"/>
              </a:rPr>
              <a:t> for EID </a:t>
            </a:r>
            <a:r>
              <a:rPr lang="fr-FR" sz="2100" dirty="0" err="1">
                <a:latin typeface="+mj-lt"/>
              </a:rPr>
              <a:t>than</a:t>
            </a:r>
            <a:r>
              <a:rPr lang="fr-FR" sz="2100" dirty="0">
                <a:latin typeface="+mj-lt"/>
              </a:rPr>
              <a:t> HIV VL </a:t>
            </a:r>
            <a:r>
              <a:rPr lang="fr-FR" sz="2100" dirty="0" smtClean="0">
                <a:latin typeface="+mj-lt"/>
              </a:rPr>
              <a:t>(</a:t>
            </a:r>
            <a:r>
              <a:rPr lang="fr-FR" sz="2100" dirty="0">
                <a:latin typeface="+mj-lt"/>
              </a:rPr>
              <a:t>1-40 </a:t>
            </a:r>
            <a:r>
              <a:rPr lang="fr-FR" sz="2100" dirty="0" err="1">
                <a:latin typeface="+mj-lt"/>
              </a:rPr>
              <a:t>samples</a:t>
            </a:r>
            <a:r>
              <a:rPr lang="fr-FR" sz="2100" dirty="0">
                <a:latin typeface="+mj-lt"/>
              </a:rPr>
              <a:t> per </a:t>
            </a:r>
            <a:r>
              <a:rPr lang="fr-FR" sz="2100" dirty="0" err="1">
                <a:latin typeface="+mj-lt"/>
              </a:rPr>
              <a:t>week</a:t>
            </a:r>
            <a:r>
              <a:rPr lang="fr-FR" sz="2100" dirty="0" smtClean="0">
                <a:latin typeface="+mj-lt"/>
              </a:rPr>
              <a:t>)</a:t>
            </a:r>
          </a:p>
          <a:p>
            <a:pPr marL="0" indent="0" algn="just" fontAlgn="base">
              <a:buNone/>
            </a:pPr>
            <a:r>
              <a:rPr lang="is-IS" sz="2100" dirty="0" smtClean="0">
                <a:latin typeface="+mj-lt"/>
              </a:rPr>
              <a:t>… </a:t>
            </a:r>
            <a:r>
              <a:rPr lang="fr-FR" sz="2100" dirty="0" smtClean="0">
                <a:latin typeface="+mj-lt"/>
              </a:rPr>
              <a:t>But a the </a:t>
            </a:r>
            <a:r>
              <a:rPr lang="fr-FR" sz="2100" dirty="0" err="1" smtClean="0">
                <a:latin typeface="+mj-lt"/>
              </a:rPr>
              <a:t>dynamism</a:t>
            </a:r>
            <a:r>
              <a:rPr lang="fr-FR" sz="2100" dirty="0" smtClean="0">
                <a:latin typeface="+mj-lt"/>
              </a:rPr>
              <a:t> of the </a:t>
            </a:r>
            <a:r>
              <a:rPr lang="fr-FR" sz="2100" dirty="0" err="1" smtClean="0">
                <a:latin typeface="+mj-lt"/>
              </a:rPr>
              <a:t>market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err="1" smtClean="0">
                <a:latin typeface="+mj-lt"/>
              </a:rPr>
              <a:t>is</a:t>
            </a:r>
            <a:r>
              <a:rPr lang="fr-FR" sz="2100" dirty="0" smtClean="0">
                <a:latin typeface="+mj-lt"/>
              </a:rPr>
              <a:t> </a:t>
            </a:r>
            <a:r>
              <a:rPr lang="fr-FR" sz="2100" dirty="0" err="1" smtClean="0">
                <a:latin typeface="+mj-lt"/>
              </a:rPr>
              <a:t>opened</a:t>
            </a:r>
            <a:r>
              <a:rPr lang="fr-FR" sz="2100" dirty="0" smtClean="0">
                <a:latin typeface="+mj-lt"/>
              </a:rPr>
              <a:t> to new </a:t>
            </a:r>
            <a:r>
              <a:rPr lang="fr-FR" sz="2100" dirty="0" err="1" smtClean="0">
                <a:latin typeface="+mj-lt"/>
              </a:rPr>
              <a:t>evolutions</a:t>
            </a:r>
            <a:endParaRPr lang="fr-FR" sz="1800" dirty="0" smtClean="0">
              <a:solidFill>
                <a:schemeClr val="bg2"/>
              </a:solidFill>
              <a:latin typeface="+mj-lt"/>
            </a:endParaRPr>
          </a:p>
          <a:p>
            <a:pPr marL="358775" lvl="1" algn="just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059016" cy="778892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INTRODUCTION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51520" y="1658200"/>
            <a:ext cx="8784976" cy="5033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As it has been shown, on the </a:t>
            </a:r>
            <a:r>
              <a:rPr lang="en-US" b="1" dirty="0" smtClean="0">
                <a:cs typeface="Arial" panose="020B0604020202020204" pitchFamily="34" charset="0"/>
              </a:rPr>
              <a:t>supply side </a:t>
            </a:r>
            <a:r>
              <a:rPr lang="en-US" dirty="0" smtClean="0">
                <a:cs typeface="Arial" panose="020B0604020202020204" pitchFamily="34" charset="0"/>
              </a:rPr>
              <a:t>the offer of VLT platforms have experienced important changes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This opens new opportunities </a:t>
            </a:r>
            <a:r>
              <a:rPr lang="en-US" b="1" dirty="0" smtClean="0">
                <a:cs typeface="Arial" panose="020B0604020202020204" pitchFamily="34" charset="0"/>
              </a:rPr>
              <a:t> to meet the very different needs</a:t>
            </a:r>
            <a:r>
              <a:rPr lang="en-US" dirty="0" smtClean="0">
                <a:cs typeface="Arial" panose="020B0604020202020204" pitchFamily="34" charset="0"/>
              </a:rPr>
              <a:t> on the demand side. 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The presentation is dedicated  to begin to </a:t>
            </a:r>
            <a:r>
              <a:rPr lang="en-US" b="1" dirty="0" smtClean="0">
                <a:cs typeface="Arial" panose="020B0604020202020204" pitchFamily="34" charset="0"/>
              </a:rPr>
              <a:t>illustrate the complementarity of the different solutions </a:t>
            </a:r>
            <a:r>
              <a:rPr lang="en-US" dirty="0" smtClean="0">
                <a:cs typeface="Arial" panose="020B0604020202020204" pitchFamily="34" charset="0"/>
              </a:rPr>
              <a:t>now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provided by the market. 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In this context </a:t>
            </a:r>
            <a:r>
              <a:rPr lang="en-US" b="1" dirty="0" smtClean="0">
                <a:cs typeface="Arial" panose="020B0604020202020204" pitchFamily="34" charset="0"/>
              </a:rPr>
              <a:t>a focus is made on low prevalence countries</a:t>
            </a:r>
            <a:r>
              <a:rPr lang="en-US" dirty="0" smtClean="0">
                <a:cs typeface="Arial" panose="020B0604020202020204" pitchFamily="34" charset="0"/>
              </a:rPr>
              <a:t> and their specific needs.</a:t>
            </a:r>
          </a:p>
        </p:txBody>
      </p:sp>
    </p:spTree>
    <p:extLst>
      <p:ext uri="{BB962C8B-B14F-4D97-AF65-F5344CB8AC3E}">
        <p14:creationId xmlns:p14="http://schemas.microsoft.com/office/powerpoint/2010/main" val="1386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139136" cy="850900"/>
          </a:xfrm>
        </p:spPr>
        <p:txBody>
          <a:bodyPr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Towards</a:t>
            </a:r>
            <a:r>
              <a:rPr lang="fr-FR" sz="3200" dirty="0" smtClean="0">
                <a:solidFill>
                  <a:schemeClr val="tx1"/>
                </a:solidFill>
              </a:rPr>
              <a:t> more </a:t>
            </a:r>
            <a:r>
              <a:rPr lang="fr-FR" sz="3200" dirty="0" err="1" smtClean="0">
                <a:solidFill>
                  <a:schemeClr val="tx1"/>
                </a:solidFill>
              </a:rPr>
              <a:t>Flexibility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and </a:t>
            </a:r>
            <a:r>
              <a:rPr lang="fr-FR" sz="3200" dirty="0" err="1">
                <a:solidFill>
                  <a:schemeClr val="tx1"/>
                </a:solidFill>
              </a:rPr>
              <a:t>Poyvalence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107504" y="1340768"/>
            <a:ext cx="8867328" cy="5619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500" dirty="0" err="1" smtClean="0">
                <a:ea typeface="Arial" charset="0"/>
                <a:cs typeface="Arial" charset="0"/>
              </a:rPr>
              <a:t>Whatever</a:t>
            </a:r>
            <a:r>
              <a:rPr lang="fr-FR" sz="2500" dirty="0" smtClean="0">
                <a:ea typeface="Arial" charset="0"/>
                <a:cs typeface="Arial" charset="0"/>
              </a:rPr>
              <a:t> the </a:t>
            </a:r>
            <a:r>
              <a:rPr lang="fr-FR" sz="2500" dirty="0" err="1" smtClean="0">
                <a:ea typeface="Arial" charset="0"/>
                <a:cs typeface="Arial" charset="0"/>
              </a:rPr>
              <a:t>considered</a:t>
            </a:r>
            <a:r>
              <a:rPr lang="fr-FR" sz="2500" dirty="0" smtClean="0">
                <a:ea typeface="Arial" charset="0"/>
                <a:cs typeface="Arial" charset="0"/>
              </a:rPr>
              <a:t> system (IP, OPP, POC</a:t>
            </a:r>
            <a:r>
              <a:rPr lang="is-IS" sz="2500" dirty="0" smtClean="0">
                <a:ea typeface="Arial" charset="0"/>
                <a:cs typeface="Arial" charset="0"/>
              </a:rPr>
              <a:t>…)</a:t>
            </a:r>
            <a:r>
              <a:rPr lang="fr-FR" sz="2500" dirty="0" smtClean="0">
                <a:ea typeface="Arial" charset="0"/>
                <a:cs typeface="Arial" charset="0"/>
              </a:rPr>
              <a:t>,the  </a:t>
            </a:r>
            <a:r>
              <a:rPr lang="fr-FR" sz="2500" dirty="0" err="1" smtClean="0">
                <a:ea typeface="Arial" charset="0"/>
                <a:cs typeface="Arial" charset="0"/>
              </a:rPr>
              <a:t>evolution</a:t>
            </a:r>
            <a:r>
              <a:rPr lang="fr-FR" sz="2500" dirty="0" smtClean="0">
                <a:ea typeface="Arial" charset="0"/>
                <a:cs typeface="Arial" charset="0"/>
              </a:rPr>
              <a:t> </a:t>
            </a:r>
            <a:r>
              <a:rPr lang="en-US" sz="2500" dirty="0">
                <a:ea typeface="Arial" charset="0"/>
                <a:cs typeface="Arial" charset="0"/>
              </a:rPr>
              <a:t>is towards more flexibility and polyvalence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ea typeface="Arial" charset="0"/>
                <a:cs typeface="Arial" charset="0"/>
              </a:rPr>
              <a:t>Flexibility </a:t>
            </a:r>
            <a:r>
              <a:rPr lang="en-US" sz="2500" dirty="0">
                <a:ea typeface="Arial" charset="0"/>
                <a:cs typeface="Arial" charset="0"/>
              </a:rPr>
              <a:t>: </a:t>
            </a:r>
            <a:endParaRPr lang="en-US" sz="2500" dirty="0" smtClean="0">
              <a:ea typeface="Arial" charset="0"/>
              <a:cs typeface="Arial" charset="0"/>
            </a:endParaRP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err="1" smtClean="0">
                <a:ea typeface="Arial" charset="0"/>
                <a:cs typeface="Arial" charset="0"/>
              </a:rPr>
              <a:t>i</a:t>
            </a:r>
            <a:r>
              <a:rPr lang="en-US" sz="2500" dirty="0">
                <a:ea typeface="Arial" charset="0"/>
                <a:cs typeface="Arial" charset="0"/>
              </a:rPr>
              <a:t>)  a same reagent is accepted by different systems; </a:t>
            </a:r>
            <a:endParaRPr lang="en-US" sz="2500" dirty="0" smtClean="0">
              <a:ea typeface="Arial" charset="0"/>
              <a:cs typeface="Arial" charset="0"/>
            </a:endParaRP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ea typeface="Arial" charset="0"/>
                <a:cs typeface="Arial" charset="0"/>
              </a:rPr>
              <a:t>ii</a:t>
            </a:r>
            <a:r>
              <a:rPr lang="en-US" sz="2500" dirty="0">
                <a:ea typeface="Arial" charset="0"/>
                <a:cs typeface="Arial" charset="0"/>
              </a:rPr>
              <a:t>) a same machine integrates reagents of different origins </a:t>
            </a:r>
            <a:endParaRPr lang="en-US" sz="2500" dirty="0" smtClean="0">
              <a:ea typeface="Arial" charset="0"/>
              <a:cs typeface="Arial" charset="0"/>
            </a:endParaRPr>
          </a:p>
          <a:p>
            <a:pPr marL="1371600" lvl="2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500" dirty="0" smtClean="0">
                <a:ea typeface="Arial" charset="0"/>
                <a:cs typeface="Arial" charset="0"/>
              </a:rPr>
              <a:t>iii</a:t>
            </a:r>
            <a:r>
              <a:rPr lang="en-US" sz="2500" dirty="0">
                <a:ea typeface="Arial" charset="0"/>
                <a:cs typeface="Arial" charset="0"/>
              </a:rPr>
              <a:t>) numerical flexibility : (</a:t>
            </a:r>
            <a:r>
              <a:rPr lang="en-US" sz="2500" dirty="0" err="1">
                <a:ea typeface="Arial" charset="0"/>
                <a:cs typeface="Arial" charset="0"/>
              </a:rPr>
              <a:t>Hologic</a:t>
            </a:r>
            <a:r>
              <a:rPr lang="en-US" sz="2500" dirty="0">
                <a:ea typeface="Arial" charset="0"/>
                <a:cs typeface="Arial" charset="0"/>
              </a:rPr>
              <a:t>)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500" b="1" dirty="0" smtClean="0">
                <a:ea typeface="Arial" charset="0"/>
                <a:cs typeface="Arial" charset="0"/>
              </a:rPr>
              <a:t>Polyvalence </a:t>
            </a:r>
            <a:r>
              <a:rPr lang="en-US" sz="2500" b="1" dirty="0">
                <a:ea typeface="Arial" charset="0"/>
                <a:cs typeface="Arial" charset="0"/>
              </a:rPr>
              <a:t>: </a:t>
            </a:r>
            <a:r>
              <a:rPr lang="en-US" sz="2500" dirty="0">
                <a:ea typeface="Arial" charset="0"/>
                <a:cs typeface="Arial" charset="0"/>
              </a:rPr>
              <a:t>the same platform can perform different </a:t>
            </a:r>
            <a:r>
              <a:rPr lang="en-US" sz="2500" dirty="0" smtClean="0">
                <a:ea typeface="Arial" charset="0"/>
                <a:cs typeface="Arial" charset="0"/>
              </a:rPr>
              <a:t>tests of infectious diseases (HIV, TB, HBV, HCV)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ea typeface="Arial" charset="0"/>
                <a:cs typeface="Arial" charset="0"/>
              </a:rPr>
              <a:t>Emergence of a series of new combinations : trend towards a </a:t>
            </a:r>
            <a:r>
              <a:rPr lang="en-US" sz="2500" b="1" dirty="0" smtClean="0">
                <a:ea typeface="Arial" charset="0"/>
                <a:cs typeface="Arial" charset="0"/>
              </a:rPr>
              <a:t>more diversified offer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b="1" dirty="0" smtClean="0">
                <a:ea typeface="Arial" charset="0"/>
                <a:cs typeface="Arial" charset="0"/>
              </a:rPr>
              <a:t>Competition </a:t>
            </a:r>
            <a:r>
              <a:rPr lang="en-US" sz="2500" b="1" dirty="0">
                <a:ea typeface="Arial" charset="0"/>
                <a:cs typeface="Arial" charset="0"/>
              </a:rPr>
              <a:t>through </a:t>
            </a:r>
            <a:r>
              <a:rPr lang="en-US" sz="2500" b="1" dirty="0" smtClean="0">
                <a:ea typeface="Arial" charset="0"/>
                <a:cs typeface="Arial" charset="0"/>
              </a:rPr>
              <a:t>differentiation </a:t>
            </a:r>
            <a:r>
              <a:rPr lang="en-US" sz="2500" dirty="0">
                <a:ea typeface="Arial" charset="0"/>
                <a:cs typeface="Arial" charset="0"/>
              </a:rPr>
              <a:t>is now at </a:t>
            </a:r>
            <a:r>
              <a:rPr lang="en-US" sz="2500" dirty="0" smtClean="0">
                <a:ea typeface="Arial" charset="0"/>
                <a:cs typeface="Arial" charset="0"/>
              </a:rPr>
              <a:t>stake.</a:t>
            </a:r>
            <a:endParaRPr lang="en-US" sz="25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0253" y="332656"/>
            <a:ext cx="7478360" cy="8509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 attractive, </a:t>
            </a:r>
            <a:r>
              <a:rPr lang="fr-FR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dynamic</a:t>
            </a:r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fr-FR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evolving</a:t>
            </a:r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market</a:t>
            </a:r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7420" y="1556792"/>
            <a:ext cx="8839076" cy="51646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Important </a:t>
            </a:r>
            <a:r>
              <a:rPr lang="fr-FR" sz="3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Mergers</a:t>
            </a:r>
            <a:r>
              <a:rPr lang="fr-FR" sz="3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&amp; Acquisitions in the </a:t>
            </a:r>
            <a:r>
              <a:rPr lang="fr-FR" sz="3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sector</a:t>
            </a:r>
            <a:r>
              <a:rPr lang="fr-FR" sz="3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fr-FR" sz="3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(not exhaustive)</a:t>
            </a:r>
            <a:endParaRPr lang="fr-FR" sz="3000" b="1" dirty="0">
              <a:solidFill>
                <a:srgbClr val="C00000"/>
              </a:solidFill>
              <a:latin typeface="+mn-lt"/>
              <a:sym typeface="Wingdings" panose="05000000000000000000" pitchFamily="2" charset="2"/>
            </a:endParaRPr>
          </a:p>
          <a:p>
            <a:pPr lvl="0" algn="just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Gen-Probe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acquired by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Hologic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(Price : $13.8) in 2012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Hyglos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acquired by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bioMérieux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  (Price: $26 million) 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Multiplicom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acquired by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Agilent Technologies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(Price: $72 million cash) 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err="1">
                <a:solidFill>
                  <a:srgbClr val="000000"/>
                </a:solidFill>
                <a:latin typeface="+mn-lt"/>
              </a:rPr>
              <a:t>Exiqon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acquired by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Qiagen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(Price: Approximately $99.6 million) 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Focus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Diagnostics’ immunodiagnostic and molecular diagnostic products business acquired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by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DiaSorin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(Price: $300 million) 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Hologic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acquired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by </a:t>
            </a: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Grifols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(Price: $1.85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billion cash)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>
                <a:solidFill>
                  <a:srgbClr val="000000"/>
                </a:solidFill>
                <a:latin typeface="+mn-lt"/>
              </a:rPr>
              <a:t>Cepheid acquired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by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Danaher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(Price: Approximately $4 billion) in 2016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lvl="0" algn="just"/>
            <a:r>
              <a:rPr lang="en-US" sz="2400" dirty="0" err="1">
                <a:solidFill>
                  <a:srgbClr val="000000"/>
                </a:solidFill>
                <a:latin typeface="+mn-lt"/>
              </a:rPr>
              <a:t>Alere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Acquired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by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Abbott Laboratories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(Price: $5.3 billion) in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2016</a:t>
            </a:r>
          </a:p>
          <a:p>
            <a:pPr lvl="0" algn="just"/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etc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…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  <a:p>
            <a:pPr marL="71438" lvl="1" indent="0">
              <a:buNone/>
            </a:pPr>
            <a:endParaRPr lang="fr-FR" sz="2400" dirty="0">
              <a:solidFill>
                <a:schemeClr val="bg2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020272" cy="1008112"/>
          </a:xfrm>
        </p:spPr>
        <p:txBody>
          <a:bodyPr/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The </a:t>
            </a:r>
            <a:r>
              <a:rPr lang="fr-FR" sz="2400" dirty="0" err="1">
                <a:solidFill>
                  <a:schemeClr val="tx1"/>
                </a:solidFill>
              </a:rPr>
              <a:t>demand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side</a:t>
            </a:r>
            <a:r>
              <a:rPr lang="fr-FR" sz="2400" dirty="0">
                <a:solidFill>
                  <a:schemeClr val="tx1"/>
                </a:solidFill>
              </a:rPr>
              <a:t> : </a:t>
            </a:r>
            <a:r>
              <a:rPr lang="fr-FR" sz="2400" dirty="0" err="1">
                <a:solidFill>
                  <a:schemeClr val="tx1"/>
                </a:solidFill>
              </a:rPr>
              <a:t>Still</a:t>
            </a:r>
            <a:r>
              <a:rPr lang="fr-FR" sz="2400" dirty="0">
                <a:solidFill>
                  <a:schemeClr val="tx1"/>
                </a:solidFill>
              </a:rPr>
              <a:t> the « </a:t>
            </a:r>
            <a:r>
              <a:rPr lang="fr-FR" sz="2400" dirty="0" err="1">
                <a:solidFill>
                  <a:schemeClr val="tx1"/>
                </a:solidFill>
              </a:rPr>
              <a:t>neglected</a:t>
            </a:r>
            <a:r>
              <a:rPr lang="fr-FR" sz="2400" dirty="0">
                <a:solidFill>
                  <a:schemeClr val="tx1"/>
                </a:solidFill>
              </a:rPr>
              <a:t> » dimension of the </a:t>
            </a:r>
            <a:r>
              <a:rPr lang="fr-FR" sz="2400" dirty="0" err="1" smtClean="0">
                <a:solidFill>
                  <a:schemeClr val="tx1"/>
                </a:solidFill>
              </a:rPr>
              <a:t>market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is-IS" sz="2400" dirty="0" smtClean="0">
                <a:solidFill>
                  <a:schemeClr val="tx1"/>
                </a:solidFill>
              </a:rPr>
              <a:t>…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but the  </a:t>
            </a:r>
            <a:r>
              <a:rPr lang="fr-FR" sz="2400" dirty="0" err="1" smtClean="0">
                <a:solidFill>
                  <a:schemeClr val="tx1"/>
                </a:solidFill>
              </a:rPr>
              <a:t>key</a:t>
            </a:r>
            <a:r>
              <a:rPr lang="fr-FR" sz="2400" dirty="0" smtClean="0">
                <a:solidFill>
                  <a:schemeClr val="tx1"/>
                </a:solidFill>
              </a:rPr>
              <a:t> factor </a:t>
            </a:r>
            <a:r>
              <a:rPr lang="fr-FR" sz="2400" dirty="0" err="1">
                <a:solidFill>
                  <a:schemeClr val="tx1"/>
                </a:solidFill>
              </a:rPr>
              <a:t>driving</a:t>
            </a:r>
            <a:r>
              <a:rPr lang="fr-FR" sz="2400" dirty="0">
                <a:solidFill>
                  <a:schemeClr val="tx1"/>
                </a:solidFill>
              </a:rPr>
              <a:t> the changes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9756576" y="3562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690688"/>
            <a:ext cx="8748588" cy="5008553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The demand (patient and public health actors needs ), in terms of VLT platforms, continues to  differ greatly according to  :</a:t>
            </a:r>
          </a:p>
          <a:p>
            <a:pPr lvl="1"/>
            <a:r>
              <a:rPr lang="en-US" dirty="0" smtClean="0"/>
              <a:t>The character of the epidemic : high </a:t>
            </a:r>
            <a:r>
              <a:rPr lang="en-US" i="1" dirty="0" smtClean="0"/>
              <a:t>vs</a:t>
            </a:r>
            <a:r>
              <a:rPr lang="en-US" dirty="0" smtClean="0"/>
              <a:t>. low prevalence</a:t>
            </a:r>
          </a:p>
          <a:p>
            <a:pPr lvl="1"/>
            <a:r>
              <a:rPr lang="en-US" dirty="0" smtClean="0"/>
              <a:t>Lab’s location : urban, semi urban, rural, …</a:t>
            </a:r>
          </a:p>
          <a:p>
            <a:pPr lvl="1"/>
            <a:r>
              <a:rPr lang="en-US" dirty="0" smtClean="0"/>
              <a:t>The nature of the active files (regular </a:t>
            </a:r>
            <a:r>
              <a:rPr lang="en-US" i="1" dirty="0" smtClean="0"/>
              <a:t>vs.  </a:t>
            </a:r>
            <a:r>
              <a:rPr lang="en-US" dirty="0" smtClean="0"/>
              <a:t>random and stochastic)</a:t>
            </a:r>
          </a:p>
          <a:p>
            <a:pPr lvl="1"/>
            <a:r>
              <a:rPr lang="en-US" dirty="0" smtClean="0"/>
              <a:t>Need to diagnose (or not) and treat different diseases : HIV, TB, HBV</a:t>
            </a:r>
            <a:r>
              <a:rPr lang="is-IS" dirty="0" smtClean="0"/>
              <a:t>…</a:t>
            </a:r>
          </a:p>
          <a:p>
            <a:pPr lvl="1"/>
            <a:endParaRPr lang="is-IS" dirty="0" smtClean="0"/>
          </a:p>
          <a:p>
            <a:r>
              <a:rPr lang="is-IS" b="1" dirty="0" smtClean="0"/>
              <a:t>The need to comply with these very differentiated demands will remain the key factor driving the changes</a:t>
            </a:r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6298" y="332656"/>
            <a:ext cx="7076569" cy="778892"/>
          </a:xfrm>
        </p:spPr>
        <p:txBody>
          <a:bodyPr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</a:rPr>
              <a:t>Capacity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utilization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: a </a:t>
            </a:r>
            <a:r>
              <a:rPr lang="fr-FR" sz="2800" dirty="0" err="1">
                <a:solidFill>
                  <a:schemeClr val="tx1"/>
                </a:solidFill>
              </a:rPr>
              <a:t>wrong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choice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err="1" smtClean="0">
                <a:solidFill>
                  <a:schemeClr val="tx1"/>
                </a:solidFill>
              </a:rPr>
              <a:t>may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hinder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efficacy</a:t>
            </a:r>
            <a:r>
              <a:rPr lang="fr-FR" sz="2800" dirty="0">
                <a:solidFill>
                  <a:schemeClr val="tx1"/>
                </a:solidFill>
              </a:rPr>
              <a:t> and </a:t>
            </a:r>
            <a:r>
              <a:rPr lang="fr-FR" sz="2800" dirty="0" err="1" smtClean="0">
                <a:solidFill>
                  <a:schemeClr val="tx1"/>
                </a:solidFill>
              </a:rPr>
              <a:t>increase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costs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9756576" y="3562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/>
          <p:nvPr/>
        </p:nvPicPr>
        <p:blipFill rotWithShape="1">
          <a:blip r:embed="rId2"/>
          <a:srcRect l="15064" t="19923" r="15833" b="10348"/>
          <a:stretch/>
        </p:blipFill>
        <p:spPr bwMode="auto">
          <a:xfrm>
            <a:off x="19248" y="1340768"/>
            <a:ext cx="8848872" cy="5272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92280" y="6093296"/>
            <a:ext cx="19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Source, MSF,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1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912768" cy="792088"/>
          </a:xfrm>
        </p:spPr>
        <p:txBody>
          <a:bodyPr/>
          <a:lstStyle/>
          <a:p>
            <a:pPr algn="ctr"/>
            <a:r>
              <a:rPr lang="is-IS" sz="2700" dirty="0" smtClean="0">
                <a:latin typeface="+mj-lt"/>
              </a:rPr>
              <a:t/>
            </a:r>
            <a:br>
              <a:rPr lang="is-IS" sz="2700" dirty="0" smtClean="0">
                <a:latin typeface="+mj-lt"/>
              </a:rPr>
            </a:br>
            <a:r>
              <a:rPr lang="is-IS" sz="2700" dirty="0" smtClean="0">
                <a:solidFill>
                  <a:schemeClr val="tx1"/>
                </a:solidFill>
              </a:rPr>
              <a:t>What about </a:t>
            </a:r>
            <a:r>
              <a:rPr lang="fr-FR" sz="2700" dirty="0" err="1" smtClean="0">
                <a:solidFill>
                  <a:schemeClr val="tx1"/>
                </a:solidFill>
              </a:rPr>
              <a:t>low</a:t>
            </a:r>
            <a:r>
              <a:rPr lang="fr-FR" sz="2700" dirty="0" smtClean="0">
                <a:solidFill>
                  <a:schemeClr val="tx1"/>
                </a:solidFill>
              </a:rPr>
              <a:t> </a:t>
            </a:r>
            <a:r>
              <a:rPr lang="fr-FR" sz="2700" dirty="0" err="1">
                <a:solidFill>
                  <a:schemeClr val="tx1"/>
                </a:solidFill>
              </a:rPr>
              <a:t>prevalence</a:t>
            </a:r>
            <a:r>
              <a:rPr lang="fr-FR" sz="2700" dirty="0">
                <a:solidFill>
                  <a:schemeClr val="tx1"/>
                </a:solidFill>
              </a:rPr>
              <a:t> </a:t>
            </a:r>
            <a:r>
              <a:rPr lang="fr-FR" sz="2700" dirty="0" smtClean="0">
                <a:solidFill>
                  <a:schemeClr val="tx1"/>
                </a:solidFill>
              </a:rPr>
              <a:t>countries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(&lt;</a:t>
            </a:r>
            <a:r>
              <a:rPr lang="fr-FR" sz="2700" dirty="0">
                <a:solidFill>
                  <a:schemeClr val="tx1"/>
                </a:solidFill>
              </a:rPr>
              <a:t>5% HIV </a:t>
            </a:r>
            <a:r>
              <a:rPr lang="fr-FR" sz="2700" dirty="0" err="1">
                <a:solidFill>
                  <a:schemeClr val="tx1"/>
                </a:solidFill>
              </a:rPr>
              <a:t>prevalence</a:t>
            </a:r>
            <a:r>
              <a:rPr lang="fr-FR" sz="2700" dirty="0">
                <a:solidFill>
                  <a:schemeClr val="tx1"/>
                </a:solidFill>
              </a:rPr>
              <a:t>)?</a:t>
            </a:r>
            <a:br>
              <a:rPr lang="fr-FR" sz="2700" dirty="0">
                <a:solidFill>
                  <a:schemeClr val="tx1"/>
                </a:solidFill>
              </a:rPr>
            </a:br>
            <a:endParaRPr lang="fr-FR" sz="2700" dirty="0">
              <a:solidFill>
                <a:schemeClr val="tx1"/>
              </a:solidFill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247814" y="1268760"/>
            <a:ext cx="8788682" cy="5743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338" lvl="1" indent="-342900">
              <a:buFont typeface="Arial" panose="020B0604020202020204" pitchFamily="34" charset="0"/>
              <a:buChar char="•"/>
            </a:pPr>
            <a:r>
              <a:rPr lang="fr-FR" sz="1900" dirty="0" smtClean="0">
                <a:latin typeface="+mn-lt"/>
                <a:cs typeface="+mn-cs"/>
              </a:rPr>
              <a:t>Former Integrated </a:t>
            </a:r>
            <a:r>
              <a:rPr lang="fr-FR" sz="1900" dirty="0" err="1" smtClean="0">
                <a:latin typeface="+mn-lt"/>
                <a:cs typeface="+mn-cs"/>
              </a:rPr>
              <a:t>Platforms</a:t>
            </a:r>
            <a:r>
              <a:rPr lang="fr-FR" sz="1900" dirty="0" smtClean="0">
                <a:latin typeface="+mn-lt"/>
                <a:cs typeface="+mn-cs"/>
              </a:rPr>
              <a:t> </a:t>
            </a:r>
            <a:r>
              <a:rPr lang="en-US" sz="1900" dirty="0" smtClean="0">
                <a:latin typeface="+mn-lt"/>
                <a:cs typeface="+mn-cs"/>
              </a:rPr>
              <a:t>were originally designed for high throughput high prevalence h countries.  </a:t>
            </a:r>
          </a:p>
          <a:p>
            <a:pPr marL="814388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+mn-lt"/>
                <a:cs typeface="+mn-cs"/>
              </a:rPr>
              <a:t>Effective for these types of countries but not necessarily </a:t>
            </a:r>
            <a:r>
              <a:rPr lang="en-US" sz="1900" b="1" dirty="0" smtClean="0">
                <a:latin typeface="+mn-lt"/>
                <a:cs typeface="+mn-cs"/>
              </a:rPr>
              <a:t>for low prevalence countries</a:t>
            </a:r>
            <a:r>
              <a:rPr lang="en-US" sz="1900" dirty="0" smtClean="0">
                <a:latin typeface="+mn-lt"/>
                <a:cs typeface="+mn-cs"/>
              </a:rPr>
              <a:t> </a:t>
            </a:r>
          </a:p>
          <a:p>
            <a:pPr marL="814388" lvl="2" indent="-342900">
              <a:buFont typeface="Wingdings" panose="05000000000000000000" pitchFamily="2" charset="2"/>
              <a:buChar char="ü"/>
            </a:pPr>
            <a:r>
              <a:rPr lang="en-US" sz="1900" dirty="0" smtClean="0">
                <a:latin typeface="+mn-lt"/>
                <a:cs typeface="+mn-cs"/>
              </a:rPr>
              <a:t>In spite of recent evolutions of these systems, they don’t (yet) meet the needs of irregular active files/low prevalence countries</a:t>
            </a:r>
            <a:endParaRPr lang="fr-FR" sz="1900" dirty="0" smtClean="0">
              <a:latin typeface="+mn-lt"/>
              <a:cs typeface="+mn-cs"/>
            </a:endParaRPr>
          </a:p>
          <a:p>
            <a:pPr marL="414338" lvl="1" indent="-342900">
              <a:buFont typeface="Arial" panose="020B0604020202020204" pitchFamily="34" charset="0"/>
              <a:buChar char="•"/>
            </a:pPr>
            <a:r>
              <a:rPr lang="fr-FR" sz="1900" b="1" dirty="0" err="1" smtClean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Risk</a:t>
            </a:r>
            <a:r>
              <a:rPr lang="fr-FR" sz="1900" b="1" dirty="0" smtClean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of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getting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« 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neglected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countries »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left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behing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,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involving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delay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in VL </a:t>
            </a:r>
            <a:r>
              <a:rPr lang="fr-FR" sz="1900" b="1" dirty="0" err="1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scale</a:t>
            </a:r>
            <a:r>
              <a:rPr lang="fr-FR" sz="1900" b="1" dirty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FR" sz="1900" b="1" dirty="0" smtClean="0">
                <a:solidFill>
                  <a:srgbClr val="000000"/>
                </a:solidFill>
                <a:latin typeface="+mn-lt"/>
                <a:cs typeface="+mn-cs"/>
                <a:sym typeface="Wingdings" panose="05000000000000000000" pitchFamily="2" charset="2"/>
              </a:rPr>
              <a:t>up</a:t>
            </a:r>
            <a:endParaRPr lang="fr-FR" sz="19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115616" y="3645024"/>
            <a:ext cx="6985286" cy="3206406"/>
            <a:chOff x="36020" y="5946249"/>
            <a:chExt cx="6769262" cy="3271115"/>
          </a:xfrm>
        </p:grpSpPr>
        <p:grpSp>
          <p:nvGrpSpPr>
            <p:cNvPr id="25" name="Groupe 24"/>
            <p:cNvGrpSpPr/>
            <p:nvPr/>
          </p:nvGrpSpPr>
          <p:grpSpPr>
            <a:xfrm>
              <a:off x="116632" y="8820472"/>
              <a:ext cx="2808312" cy="261610"/>
              <a:chOff x="592366" y="8174688"/>
              <a:chExt cx="2808312" cy="26161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92366" y="8228809"/>
                <a:ext cx="165807" cy="135554"/>
              </a:xfrm>
              <a:prstGeom prst="rect">
                <a:avLst/>
              </a:prstGeom>
              <a:solidFill>
                <a:srgbClr val="FE911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60518" y="8228809"/>
                <a:ext cx="165807" cy="135554"/>
              </a:xfrm>
              <a:prstGeom prst="rect">
                <a:avLst/>
              </a:prstGeom>
              <a:solidFill>
                <a:srgbClr val="87172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690086" y="8174688"/>
                <a:ext cx="14864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HIV </a:t>
                </a:r>
                <a:r>
                  <a:rPr kumimoji="0" lang="fr-FR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prevalence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 &lt;5%</a:t>
                </a: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2059953" y="8174688"/>
                <a:ext cx="13407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HIV </a:t>
                </a:r>
                <a:r>
                  <a:rPr kumimoji="0" lang="fr-FR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prevalence</a:t>
                </a:r>
                <a:r>
                  <a:rPr kumimoji="0" lang="fr-FR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</a:rPr>
                  <a:t> &gt;5%</a:t>
                </a:r>
              </a:p>
            </p:txBody>
          </p:sp>
        </p:grpSp>
        <p:cxnSp>
          <p:nvCxnSpPr>
            <p:cNvPr id="26" name="Connecteur droit 25"/>
            <p:cNvCxnSpPr/>
            <p:nvPr/>
          </p:nvCxnSpPr>
          <p:spPr>
            <a:xfrm>
              <a:off x="81412" y="6300192"/>
              <a:ext cx="6686162" cy="0"/>
            </a:xfrm>
            <a:prstGeom prst="line">
              <a:avLst/>
            </a:prstGeom>
            <a:noFill/>
            <a:ln w="50800" cap="flat" cmpd="sng" algn="ctr">
              <a:solidFill>
                <a:srgbClr val="492C78"/>
              </a:solidFill>
              <a:prstDash val="sysDot"/>
            </a:ln>
            <a:effectLst/>
          </p:spPr>
        </p:cxnSp>
        <p:sp>
          <p:nvSpPr>
            <p:cNvPr id="27" name="ZoneTexte 26"/>
            <p:cNvSpPr txBox="1"/>
            <p:nvPr/>
          </p:nvSpPr>
          <p:spPr>
            <a:xfrm>
              <a:off x="36020" y="5946249"/>
              <a:ext cx="653533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92C78"/>
                  </a:solidFill>
                  <a:effectLst/>
                  <a:uLnTx/>
                  <a:uFillTx/>
                </a:rPr>
                <a:t>73% of </a:t>
              </a:r>
              <a:r>
                <a:rPr kumimoji="0" lang="fr-FR" sz="1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92C78"/>
                  </a:solidFill>
                  <a:effectLst/>
                  <a:uLnTx/>
                  <a:uFillTx/>
                </a:rPr>
                <a:t>African</a:t>
              </a:r>
              <a:r>
                <a:rPr kumimoji="0" lang="fr-FR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92C78"/>
                  </a:solidFill>
                  <a:effectLst/>
                  <a:uLnTx/>
                  <a:uFillTx/>
                </a:rPr>
                <a:t> countries are &lt;5% HIV </a:t>
              </a:r>
              <a:r>
                <a:rPr kumimoji="0" lang="fr-FR" sz="1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92C78"/>
                  </a:solidFill>
                  <a:effectLst/>
                  <a:uLnTx/>
                  <a:uFillTx/>
                </a:rPr>
                <a:t>prevalence</a:t>
              </a:r>
              <a:r>
                <a:rPr kumimoji="0" lang="fr-FR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92C78"/>
                  </a:solidFill>
                  <a:effectLst/>
                  <a:uLnTx/>
                  <a:uFillTx/>
                </a:rPr>
                <a:t> countries</a:t>
              </a: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2622000" y="6425103"/>
              <a:ext cx="4183282" cy="2792261"/>
              <a:chOff x="2957951" y="6719671"/>
              <a:chExt cx="4183282" cy="2792261"/>
            </a:xfrm>
          </p:grpSpPr>
          <p:sp>
            <p:nvSpPr>
              <p:cNvPr id="34" name="ZoneTexte 38"/>
              <p:cNvSpPr txBox="1"/>
              <p:nvPr/>
            </p:nvSpPr>
            <p:spPr>
              <a:xfrm>
                <a:off x="2985624" y="6761399"/>
                <a:ext cx="4155609" cy="2750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7950" marR="0" lvl="1" indent="-1079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West and Central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Africa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remains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far 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behind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358775" marR="0" lvl="1" indent="-1841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17% of the PLHIV 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worldwide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live in WCA</a:t>
                </a:r>
              </a:p>
              <a:p>
                <a:pPr marL="358775" marR="0" lvl="1" indent="-1841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5 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only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VL test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access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358775" marR="0" lvl="1" indent="-1841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25% of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deaths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among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adults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358775" marR="0" lvl="1" indent="-1841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40%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among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children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occur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WCA</a:t>
                </a:r>
              </a:p>
              <a:p>
                <a:pPr marL="107950" marR="0" lvl="1" indent="-10795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92075" algn="l"/>
                  </a:tabLst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need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fill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VL </a:t>
                </a:r>
                <a:r>
                  <a:rPr kumimoji="0" lang="fr-FR" sz="1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acess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gap </a:t>
                </a:r>
                <a:r>
                  <a:rPr kumimoji="0" lang="fr-F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F5A2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by </a:t>
                </a: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EF5A2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58775" marR="0" lvl="1" indent="-18415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kumimoji="0" lang="en-GB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</a:rPr>
                  <a:t>Supporting innovative and efficient technologies</a:t>
                </a:r>
                <a:r>
                  <a:rPr kumimoji="0" lang="en-GB" sz="16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7C479A"/>
                    </a:solidFill>
                    <a:effectLst/>
                    <a:uLnTx/>
                    <a:uFillTx/>
                    <a:latin typeface="Calibri" panose="020F0502020204030204"/>
                  </a:rPr>
                  <a:t> adapted to local conditions</a:t>
                </a:r>
              </a:p>
              <a:p>
                <a:pPr marL="358775" lvl="1" indent="-184150">
                  <a:lnSpc>
                    <a:spcPct val="115000"/>
                  </a:lnSpc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r>
                  <a:rPr lang="en-GB" sz="1600" b="1" dirty="0" smtClean="0">
                    <a:solidFill>
                      <a:srgbClr val="7C479A"/>
                    </a:solidFill>
                  </a:rPr>
                  <a:t>Strengthening the  medical environment</a:t>
                </a:r>
              </a:p>
              <a:p>
                <a:pPr marL="358775" marR="0" lvl="1" indent="-18415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>
                    <a:tab pos="92075" algn="l"/>
                  </a:tabLst>
                  <a:defRPr/>
                </a:pPr>
                <a:endPara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C479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e 34"/>
              <p:cNvGrpSpPr/>
              <p:nvPr/>
            </p:nvGrpSpPr>
            <p:grpSpPr>
              <a:xfrm>
                <a:off x="2957951" y="6719671"/>
                <a:ext cx="4119367" cy="523161"/>
                <a:chOff x="3683638" y="1731804"/>
                <a:chExt cx="2581303" cy="247639"/>
              </a:xfrm>
            </p:grpSpPr>
            <p:cxnSp>
              <p:nvCxnSpPr>
                <p:cNvPr id="41" name="Connecteur droit 40"/>
                <p:cNvCxnSpPr/>
                <p:nvPr/>
              </p:nvCxnSpPr>
              <p:spPr>
                <a:xfrm>
                  <a:off x="3693124" y="1740847"/>
                  <a:ext cx="2571817" cy="1071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  <p:cxnSp>
              <p:nvCxnSpPr>
                <p:cNvPr id="43" name="Connecteur droit 42"/>
                <p:cNvCxnSpPr/>
                <p:nvPr/>
              </p:nvCxnSpPr>
              <p:spPr>
                <a:xfrm>
                  <a:off x="6264941" y="1734898"/>
                  <a:ext cx="0" cy="24454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  <p:cxnSp>
              <p:nvCxnSpPr>
                <p:cNvPr id="44" name="Connecteur droit 43"/>
                <p:cNvCxnSpPr/>
                <p:nvPr/>
              </p:nvCxnSpPr>
              <p:spPr>
                <a:xfrm>
                  <a:off x="3683638" y="1731804"/>
                  <a:ext cx="0" cy="24454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</p:grpSp>
          <p:grpSp>
            <p:nvGrpSpPr>
              <p:cNvPr id="36" name="Groupe 35"/>
              <p:cNvGrpSpPr/>
              <p:nvPr/>
            </p:nvGrpSpPr>
            <p:grpSpPr>
              <a:xfrm>
                <a:off x="2970704" y="8956483"/>
                <a:ext cx="4106614" cy="539258"/>
                <a:chOff x="3691630" y="1318631"/>
                <a:chExt cx="2573312" cy="255258"/>
              </a:xfrm>
            </p:grpSpPr>
            <p:cxnSp>
              <p:nvCxnSpPr>
                <p:cNvPr id="37" name="Connecteur droit 36"/>
                <p:cNvCxnSpPr/>
                <p:nvPr/>
              </p:nvCxnSpPr>
              <p:spPr>
                <a:xfrm>
                  <a:off x="3724809" y="1564251"/>
                  <a:ext cx="2540132" cy="963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  <p:cxnSp>
              <p:nvCxnSpPr>
                <p:cNvPr id="39" name="Connecteur droit 38"/>
                <p:cNvCxnSpPr/>
                <p:nvPr/>
              </p:nvCxnSpPr>
              <p:spPr>
                <a:xfrm>
                  <a:off x="6264942" y="1318634"/>
                  <a:ext cx="0" cy="24454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  <p:cxnSp>
              <p:nvCxnSpPr>
                <p:cNvPr id="40" name="Connecteur droit 39"/>
                <p:cNvCxnSpPr/>
                <p:nvPr/>
              </p:nvCxnSpPr>
              <p:spPr>
                <a:xfrm>
                  <a:off x="3691630" y="1318631"/>
                  <a:ext cx="0" cy="24454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F5A29"/>
                  </a:solidFill>
                  <a:prstDash val="sysDot"/>
                </a:ln>
                <a:effectLst/>
              </p:spPr>
            </p:cxnSp>
          </p:grpSp>
        </p:grpSp>
        <p:grpSp>
          <p:nvGrpSpPr>
            <p:cNvPr id="29" name="Groupe 28"/>
            <p:cNvGrpSpPr/>
            <p:nvPr/>
          </p:nvGrpSpPr>
          <p:grpSpPr>
            <a:xfrm>
              <a:off x="44624" y="6387188"/>
              <a:ext cx="2408548" cy="2424047"/>
              <a:chOff x="127214" y="6375768"/>
              <a:chExt cx="2408548" cy="2424047"/>
            </a:xfrm>
          </p:grpSpPr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214" y="6375768"/>
                <a:ext cx="2408548" cy="2424047"/>
              </a:xfrm>
              <a:prstGeom prst="rect">
                <a:avLst/>
              </a:prstGeom>
            </p:spPr>
          </p:pic>
          <p:sp>
            <p:nvSpPr>
              <p:cNvPr id="31" name="Ellipse 30"/>
              <p:cNvSpPr/>
              <p:nvPr/>
            </p:nvSpPr>
            <p:spPr>
              <a:xfrm>
                <a:off x="185121" y="6816817"/>
                <a:ext cx="1856017" cy="81726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7C479A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2056710" y="260648"/>
            <a:ext cx="709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dirty="0" err="1"/>
              <a:t>L</a:t>
            </a:r>
            <a:r>
              <a:rPr lang="fr-FR" sz="2700" b="1" dirty="0" err="1" smtClean="0"/>
              <a:t>ow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prevalence</a:t>
            </a:r>
            <a:r>
              <a:rPr lang="fr-FR" sz="2700" b="1" dirty="0" smtClean="0"/>
              <a:t> countries : </a:t>
            </a:r>
            <a:r>
              <a:rPr lang="fr-FR" sz="2700" b="1" dirty="0" err="1" smtClean="0"/>
              <a:t>already</a:t>
            </a:r>
            <a:r>
              <a:rPr lang="fr-FR" sz="2700" b="1" dirty="0" smtClean="0"/>
              <a:t> a </a:t>
            </a:r>
          </a:p>
          <a:p>
            <a:pPr algn="ctr"/>
            <a:r>
              <a:rPr lang="fr-FR" sz="2700" b="1" dirty="0" err="1" smtClean="0"/>
              <a:t>worldwide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market</a:t>
            </a:r>
            <a:r>
              <a:rPr lang="fr-FR" sz="2700" b="1" dirty="0" smtClean="0"/>
              <a:t> for OPP </a:t>
            </a:r>
            <a:r>
              <a:rPr lang="fr-FR" sz="2700" b="1" dirty="0" err="1" smtClean="0"/>
              <a:t>like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platforms</a:t>
            </a:r>
            <a:r>
              <a:rPr lang="fr-FR" sz="2700" b="1" dirty="0" smtClean="0"/>
              <a:t> </a:t>
            </a:r>
            <a:r>
              <a:rPr lang="is-IS" sz="2700" b="1" dirty="0" smtClean="0"/>
              <a:t>…</a:t>
            </a:r>
            <a:endParaRPr lang="fr-FR" sz="27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31828" cy="44644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75856" y="6237312"/>
            <a:ext cx="3408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b="1" dirty="0" smtClean="0"/>
              <a:t>… but not a panacea !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237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324C0-40B6-4AF1-88C0-F683845A6678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2915816" y="467961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To </a:t>
            </a:r>
            <a:r>
              <a:rPr lang="fr-FR" sz="3200" b="1" dirty="0" err="1" smtClean="0"/>
              <a:t>conclude</a:t>
            </a:r>
            <a:r>
              <a:rPr lang="fr-FR" sz="3200" b="1" dirty="0" smtClean="0"/>
              <a:t> : </a:t>
            </a:r>
            <a:r>
              <a:rPr lang="fr-FR" sz="3200" b="1" dirty="0" err="1" smtClean="0"/>
              <a:t>key</a:t>
            </a:r>
            <a:r>
              <a:rPr lang="fr-FR" sz="3200" b="1" dirty="0" smtClean="0"/>
              <a:t> messages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340768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>
              <a:latin typeface="Calibri Light"/>
              <a:cs typeface="Calibri Light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b="1" dirty="0" smtClean="0">
                <a:latin typeface="Calibri Light"/>
                <a:cs typeface="Calibri Light"/>
              </a:rPr>
              <a:t>Mixing Scale and Scope 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	Flexibility and polyvalence are the new key words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	… even if this is still in course of achievement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	This evolution has to be strongly encouraged  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latin typeface="Calibri Light"/>
                <a:cs typeface="Calibri Light"/>
              </a:rPr>
              <a:t>There is no « one size fits all »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	Even in the same country, different systems may be  needed to 	face the local condition. </a:t>
            </a:r>
          </a:p>
          <a:p>
            <a:endParaRPr lang="en-US" sz="2400" dirty="0" smtClean="0">
              <a:latin typeface="Calibri Light"/>
              <a:cs typeface="Calibri Light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latin typeface="Calibri Light"/>
                <a:cs typeface="Calibri Light"/>
              </a:rPr>
              <a:t>A much more diversified offer is now available on the supply side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	The strategic question is how this diversity is used to meet the	 local need.</a:t>
            </a:r>
          </a:p>
          <a:p>
            <a:r>
              <a:rPr lang="en-US" sz="2400" dirty="0" smtClean="0">
                <a:latin typeface="Calibri Light"/>
                <a:cs typeface="Calibri Light"/>
              </a:rPr>
              <a:t>The complementarities between systems should be best exploited.</a:t>
            </a:r>
            <a:endParaRPr lang="fr-FR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15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odèle par défaut">
  <a:themeElements>
    <a:clrScheme name="">
      <a:dk1>
        <a:srgbClr val="4D4D4D"/>
      </a:dk1>
      <a:lt1>
        <a:srgbClr val="FFFFFF"/>
      </a:lt1>
      <a:dk2>
        <a:srgbClr val="FFFFFF"/>
      </a:dk2>
      <a:lt2>
        <a:srgbClr val="000000"/>
      </a:lt2>
      <a:accent1>
        <a:srgbClr val="FE911B"/>
      </a:accent1>
      <a:accent2>
        <a:srgbClr val="808080"/>
      </a:accent2>
      <a:accent3>
        <a:srgbClr val="FFFFFF"/>
      </a:accent3>
      <a:accent4>
        <a:srgbClr val="404040"/>
      </a:accent4>
      <a:accent5>
        <a:srgbClr val="FEC7AB"/>
      </a:accent5>
      <a:accent6>
        <a:srgbClr val="737373"/>
      </a:accent6>
      <a:hlink>
        <a:srgbClr val="C1131E"/>
      </a:hlink>
      <a:folHlink>
        <a:srgbClr val="4D4D4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EA999DB3-C1BA-4144-8F9A-A6129214FEC3}" vid="{D0BA07CA-6871-4572-9084-149E2F8184DB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A999DB3-C1BA-4144-8F9A-A6129214FEC3}" vid="{B532B83A-33F2-4080-9960-8B8E333D04F0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A999DB3-C1BA-4144-8F9A-A6129214FEC3}" vid="{843EB8CD-D921-41EC-B6C3-3F8B437545A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8884DC5BFB342B3F38DB609701C7D" ma:contentTypeVersion="" ma:contentTypeDescription="Crée un document." ma:contentTypeScope="" ma:versionID="1965811da1aa6e833914737de53f0f91">
  <xsd:schema xmlns:xsd="http://www.w3.org/2001/XMLSchema" xmlns:xs="http://www.w3.org/2001/XMLSchema" xmlns:p="http://schemas.microsoft.com/office/2006/metadata/properties" xmlns:ns2="82f9f10d-2140-46cf-8ce4-67a071b4d652" targetNamespace="http://schemas.microsoft.com/office/2006/metadata/properties" ma:root="true" ma:fieldsID="6745e3ee9c2688a50e9cd5fab0dfbece" ns2:_="">
    <xsd:import namespace="82f9f10d-2140-46cf-8ce4-67a071b4d65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9f10d-2140-46cf-8ce4-67a071b4d6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2D948-E918-408D-8E64-315AE5FD90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6CDA9-608D-44B6-8701-40DA57B202C2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2f9f10d-2140-46cf-8ce4-67a071b4d652"/>
  </ds:schemaRefs>
</ds:datastoreItem>
</file>

<file path=customXml/itemProps3.xml><?xml version="1.0" encoding="utf-8"?>
<ds:datastoreItem xmlns:ds="http://schemas.openxmlformats.org/officeDocument/2006/customXml" ds:itemID="{577A6569-2D7C-430B-8A9D-13E93D62C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9f10d-2140-46cf-8ce4-67a071b4d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Modèle_Solthis_Fr</Template>
  <TotalTime>14236</TotalTime>
  <Words>637</Words>
  <Application>Microsoft Macintosh PowerPoint</Application>
  <PresentationFormat>Présentation à l'écran (4:3)</PresentationFormat>
  <Paragraphs>121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4_Modèle par défaut</vt:lpstr>
      <vt:lpstr>1_Conception personnalisée</vt:lpstr>
      <vt:lpstr>Conception personnalisée</vt:lpstr>
      <vt:lpstr>IAS 2018 – Amsterdam, july 24th </vt:lpstr>
      <vt:lpstr>INTRODUCTION</vt:lpstr>
      <vt:lpstr>Towards more Flexibility and Poyvalence</vt:lpstr>
      <vt:lpstr>An attractive, dynamic and evolving market </vt:lpstr>
      <vt:lpstr>The demand side : Still the « neglected » dimension of the market … but the  key factor driving the changes</vt:lpstr>
      <vt:lpstr>Capacity utilization : a wrong choice  may hinder efficacy and increase costs</vt:lpstr>
      <vt:lpstr> What about low prevalence countries (&lt;5% HIV prevalence)? </vt:lpstr>
      <vt:lpstr>Présentation PowerPoint</vt:lpstr>
      <vt:lpstr>Présentation PowerPoint</vt:lpstr>
      <vt:lpstr>Présentation PowerPoint</vt:lpstr>
      <vt:lpstr>Disclosure of speaker's interests</vt:lpstr>
      <vt:lpstr>Complementarity of the systems 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Rachel Demol-Domenach</dc:creator>
  <cp:lastModifiedBy>christine rouzioux</cp:lastModifiedBy>
  <cp:revision>582</cp:revision>
  <cp:lastPrinted>2017-10-02T13:30:11Z</cp:lastPrinted>
  <dcterms:created xsi:type="dcterms:W3CDTF">2016-10-31T10:03:24Z</dcterms:created>
  <dcterms:modified xsi:type="dcterms:W3CDTF">2018-07-23T21:25:34Z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0x0101008288884DC5BFB342B3F38DB609701C7D</vt:lpwstr>
  </property>
</Properties>
</file>